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2" r:id="rId14"/>
    <p:sldId id="265" r:id="rId15"/>
    <p:sldId id="267" r:id="rId16"/>
    <p:sldId id="268" r:id="rId17"/>
    <p:sldId id="269" r:id="rId18"/>
    <p:sldId id="270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B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1224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151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9EF8B-87AD-0C3D-9278-43B20DC2A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6813A1-BF35-D962-099C-725A1AB3F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6415B3-12CD-900E-556F-687E84D58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3651B-42DF-815A-E6AC-BD04C4C362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95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182880" y="0"/>
            <a:ext cx="109728" cy="6858000"/>
          </a:xfrm>
          <a:prstGeom prst="rect">
            <a:avLst/>
          </a:prstGeom>
          <a:solidFill>
            <a:srgbClr val="002850"/>
          </a:solidFill>
          <a:ln w="12700">
            <a:solidFill>
              <a:srgbClr val="00285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4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384048"/>
            <a:ext cx="1234440" cy="7863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777240"/>
            <a:ext cx="7772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62B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PROGRAMA PILOTO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49808" y="1325880"/>
            <a:ext cx="72237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Centros educativos de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singular complejidad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777240" y="2798064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77240" y="3438144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67085"/>
                </a:solidFill>
              </a:rPr>
              <a:t>Cursos 2026/2027 y 2027/2028 · Julio 2026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04672" y="4041648"/>
            <a:ext cx="5029200" cy="0"/>
          </a:xfrm>
          <a:prstGeom prst="line">
            <a:avLst/>
          </a:prstGeom>
          <a:noFill/>
          <a:ln w="31750">
            <a:solidFill>
              <a:srgbClr val="C62B3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7"/>
          <p:cNvSpPr/>
          <p:nvPr/>
        </p:nvSpPr>
        <p:spPr>
          <a:xfrm>
            <a:off x="777240" y="4343400"/>
            <a:ext cx="6766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D2939"/>
                </a:solidFill>
              </a:rPr>
              <a:t>Una respuesta específica, evaluable y escalable para centros con realidades educativas singulares.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549640" y="2057400"/>
            <a:ext cx="1325880" cy="109728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26·27</a:t>
            </a:r>
            <a:endParaRPr lang="en-US" sz="2100" dirty="0"/>
          </a:p>
        </p:txBody>
      </p:sp>
      <p:sp>
        <p:nvSpPr>
          <p:cNvPr id="12" name="Shape 9"/>
          <p:cNvSpPr/>
          <p:nvPr/>
        </p:nvSpPr>
        <p:spPr>
          <a:xfrm>
            <a:off x="9875520" y="2606040"/>
            <a:ext cx="822960" cy="0"/>
          </a:xfrm>
          <a:prstGeom prst="line">
            <a:avLst/>
          </a:prstGeom>
          <a:noFill/>
          <a:ln w="31750">
            <a:solidFill>
              <a:srgbClr val="C62B32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0698480" y="2057400"/>
            <a:ext cx="1325880" cy="1097280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27·28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C7643-6043-95B5-7606-B1528DC82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>
            <a:extLst>
              <a:ext uri="{FF2B5EF4-FFF2-40B4-BE49-F238E27FC236}">
                <a16:creationId xmlns:a16="http://schemas.microsoft.com/office/drawing/2014/main" id="{665623D7-E98D-727A-4BE2-E791DC5C2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061A1A89-E210-2A00-F37F-653ECA680B96}"/>
              </a:ext>
            </a:extLst>
          </p:cNvPr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s-ES" sz="2300" b="1" u="sng" noProof="1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PROGRAMAS DE ENLACE Y FORMACIÓN</a:t>
            </a:r>
            <a:endParaRPr lang="es-ES" sz="2300" u="sng" noProof="1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0BBA319-0B95-4F88-8D9E-E596B15B4A76}"/>
              </a:ext>
            </a:extLst>
          </p:cNvPr>
          <p:cNvSpPr/>
          <p:nvPr/>
        </p:nvSpPr>
        <p:spPr>
          <a:xfrm flipV="1">
            <a:off x="904240" y="4362193"/>
            <a:ext cx="3698240" cy="45719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 noProof="1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2ECDEFE-E698-C14F-4372-E7E642498127}"/>
              </a:ext>
            </a:extLst>
          </p:cNvPr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" sz="750" noProof="1">
                <a:solidFill>
                  <a:srgbClr val="98A2B3"/>
                </a:solidFill>
              </a:rPr>
              <a:t>Viceconsejería de Educación, Universidades e Investigación</a:t>
            </a:r>
            <a:endParaRPr lang="es-ES" sz="750" noProof="1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A3A3B40-E0F6-A366-B3E5-95D713322E92}"/>
              </a:ext>
            </a:extLst>
          </p:cNvPr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ES" sz="800" noProof="1">
                <a:solidFill>
                  <a:srgbClr val="002850"/>
                </a:solidFill>
              </a:rPr>
              <a:t>09</a:t>
            </a:r>
            <a:endParaRPr lang="es-ES" sz="800" noProof="1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8C2F1DF-E35E-562B-8CD4-A4DF94D1F01A}"/>
              </a:ext>
            </a:extLst>
          </p:cNvPr>
          <p:cNvSpPr/>
          <p:nvPr/>
        </p:nvSpPr>
        <p:spPr>
          <a:xfrm>
            <a:off x="1463040" y="1052079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s-ES" b="1" noProof="1">
                <a:solidFill>
                  <a:srgbClr val="002850"/>
                </a:solidFill>
              </a:rPr>
              <a:t>CURSO 2026/27</a:t>
            </a:r>
            <a:endParaRPr lang="es-ES" noProof="1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04BCF0D-0FC2-66BD-901D-99356BFDE61B}"/>
              </a:ext>
            </a:extLst>
          </p:cNvPr>
          <p:cNvSpPr/>
          <p:nvPr/>
        </p:nvSpPr>
        <p:spPr>
          <a:xfrm>
            <a:off x="4673600" y="229743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s-ES" sz="1600" noProof="1">
                <a:solidFill>
                  <a:srgbClr val="1D2939"/>
                </a:solidFill>
              </a:rPr>
              <a:t>RECURSOS CON POSIBILIDAD DE INCORPORAR ALUMNADO A LO LARGO DEL CURSO, SIEMPRE CON 16 AÑOS CUMPLIDOS (BENEFICIARIOS DE GARANTÍA JUVENIL*)</a:t>
            </a:r>
          </a:p>
          <a:p>
            <a:pPr marL="0" indent="0">
              <a:buNone/>
            </a:pPr>
            <a:endParaRPr lang="es-ES" sz="1600" noProof="1">
              <a:solidFill>
                <a:srgbClr val="1D2939"/>
              </a:solidFill>
            </a:endParaRPr>
          </a:p>
          <a:p>
            <a:pPr marL="0" indent="0">
              <a:buNone/>
            </a:pPr>
            <a:r>
              <a:rPr lang="es-ES" sz="1600" b="1" noProof="1">
                <a:solidFill>
                  <a:srgbClr val="1D2939"/>
                </a:solidFill>
              </a:rPr>
              <a:t>GRATIFICACIÓN A CORTO/MEDIO PLAZO:</a:t>
            </a:r>
          </a:p>
          <a:p>
            <a:pPr marL="285750" indent="-285750">
              <a:buFontTx/>
              <a:buChar char="-"/>
            </a:pPr>
            <a:r>
              <a:rPr lang="es-ES" sz="1600" u="sng" noProof="1">
                <a:solidFill>
                  <a:srgbClr val="1D2939"/>
                </a:solidFill>
              </a:rPr>
              <a:t>Corto plazo: (1 cuatrimestre) </a:t>
            </a:r>
            <a:r>
              <a:rPr lang="es-ES" sz="1600" noProof="1">
                <a:solidFill>
                  <a:srgbClr val="1D2939"/>
                </a:solidFill>
              </a:rPr>
              <a:t>Formación Profesional/practicas en empresas /Cotización a la Seguridad Social/ Ayuda económica de hasta 1.000€ por finalizar la actividad con aprovechamiento.</a:t>
            </a:r>
          </a:p>
          <a:p>
            <a:pPr marL="285750" indent="-285750">
              <a:buFontTx/>
              <a:buChar char="-"/>
            </a:pPr>
            <a:r>
              <a:rPr lang="es-ES" sz="1600" u="sng" noProof="1">
                <a:solidFill>
                  <a:srgbClr val="1D2939"/>
                </a:solidFill>
              </a:rPr>
              <a:t>Medio Plazo: </a:t>
            </a:r>
            <a:r>
              <a:rPr lang="es-ES" sz="1600" noProof="1">
                <a:solidFill>
                  <a:srgbClr val="1D2939"/>
                </a:solidFill>
              </a:rPr>
              <a:t>Consecución de un Grado C (Certificado Profesional) + Curso de Competencias Básicas que dan acceso a Ciclos Formativos de Grado Medio o Certificados Profesionales N2 +  Acompañamiento ORIENTACIÓN.</a:t>
            </a:r>
            <a:endParaRPr lang="es-ES" sz="1600" noProof="1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35849275-A1F3-11CC-E55F-0B6770D55D78}"/>
              </a:ext>
            </a:extLst>
          </p:cNvPr>
          <p:cNvSpPr/>
          <p:nvPr/>
        </p:nvSpPr>
        <p:spPr>
          <a:xfrm>
            <a:off x="853440" y="1648471"/>
            <a:ext cx="2854960" cy="6878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s-ES" b="1" noProof="1">
                <a:solidFill>
                  <a:srgbClr val="002850"/>
                </a:solidFill>
              </a:rPr>
              <a:t>1 CURSO: 2 CUATRIMESTRES </a:t>
            </a:r>
          </a:p>
          <a:p>
            <a:pPr marL="0" indent="0" algn="ctr">
              <a:buNone/>
            </a:pPr>
            <a:r>
              <a:rPr lang="es-ES" b="1" noProof="1">
                <a:solidFill>
                  <a:srgbClr val="002850"/>
                </a:solidFill>
              </a:rPr>
              <a:t>(octubre’26 </a:t>
            </a:r>
            <a:r>
              <a:rPr lang="es-ES" b="1" noProof="1">
                <a:solidFill>
                  <a:srgbClr val="002850"/>
                </a:solidFill>
                <a:sym typeface="Wingdings" panose="05000000000000000000" pitchFamily="2" charset="2"/>
              </a:rPr>
              <a:t> mayo’27)</a:t>
            </a:r>
            <a:endParaRPr lang="es-ES" noProof="1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B659627A-4D5C-3932-4920-E07842B365F7}"/>
              </a:ext>
            </a:extLst>
          </p:cNvPr>
          <p:cNvSpPr/>
          <p:nvPr/>
        </p:nvSpPr>
        <p:spPr>
          <a:xfrm>
            <a:off x="4663440" y="3422904"/>
            <a:ext cx="6263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s-ES" noProof="1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46CE5129-EDC8-6712-95B7-CAA385C8CE19}"/>
              </a:ext>
            </a:extLst>
          </p:cNvPr>
          <p:cNvSpPr/>
          <p:nvPr/>
        </p:nvSpPr>
        <p:spPr>
          <a:xfrm>
            <a:off x="1473200" y="4040875"/>
            <a:ext cx="2560320" cy="320040"/>
          </a:xfrm>
          <a:prstGeom prst="rect">
            <a:avLst/>
          </a:prstGeom>
          <a:solidFill>
            <a:srgbClr val="FFEBFF"/>
          </a:solidFill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s-ES" b="1" noProof="1">
                <a:solidFill>
                  <a:srgbClr val="C62B32"/>
                </a:solidFill>
              </a:rPr>
              <a:t>PRIMER CUATRIMESTRE</a:t>
            </a:r>
            <a:endParaRPr lang="es-ES" noProof="1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92BF9FC7-A593-1121-02D7-862C03F090D6}"/>
              </a:ext>
            </a:extLst>
          </p:cNvPr>
          <p:cNvSpPr/>
          <p:nvPr/>
        </p:nvSpPr>
        <p:spPr>
          <a:xfrm>
            <a:off x="4864608" y="4239768"/>
            <a:ext cx="822960" cy="0"/>
          </a:xfrm>
          <a:prstGeom prst="line">
            <a:avLst/>
          </a:prstGeom>
          <a:noFill/>
          <a:ln w="25400">
            <a:solidFill>
              <a:srgbClr val="C62B32"/>
            </a:solidFill>
            <a:prstDash val="solid"/>
            <a:tailEnd type="triangle"/>
          </a:ln>
        </p:spPr>
        <p:txBody>
          <a:bodyPr/>
          <a:lstStyle/>
          <a:p>
            <a:endParaRPr lang="es-ES" sz="2400" noProof="1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30C6A393-74CD-0776-1398-97A98CB2D5DA}"/>
              </a:ext>
            </a:extLst>
          </p:cNvPr>
          <p:cNvSpPr/>
          <p:nvPr/>
        </p:nvSpPr>
        <p:spPr>
          <a:xfrm>
            <a:off x="1463040" y="4733540"/>
            <a:ext cx="271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s-ES" noProof="1">
                <a:solidFill>
                  <a:srgbClr val="1D2939"/>
                </a:solidFill>
              </a:rPr>
              <a:t>Certificado Profesional N1</a:t>
            </a:r>
          </a:p>
          <a:p>
            <a:pPr marL="285750" indent="-285750">
              <a:buFontTx/>
              <a:buChar char="-"/>
            </a:pPr>
            <a:r>
              <a:rPr lang="es-ES" noProof="1">
                <a:solidFill>
                  <a:srgbClr val="1D2939"/>
                </a:solidFill>
              </a:rPr>
              <a:t>Módulos Profesionales</a:t>
            </a:r>
          </a:p>
          <a:p>
            <a:pPr marL="285750" indent="-285750">
              <a:buFontTx/>
              <a:buChar char="-"/>
            </a:pPr>
            <a:r>
              <a:rPr lang="es-ES" noProof="1">
                <a:solidFill>
                  <a:srgbClr val="1D2939"/>
                </a:solidFill>
              </a:rPr>
              <a:t>Perido de Formación en Empresa</a:t>
            </a:r>
            <a:endParaRPr lang="es-ES" noProof="1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8D8BBE20-B589-BAD0-0079-D8017ACE3F4F}"/>
              </a:ext>
            </a:extLst>
          </p:cNvPr>
          <p:cNvSpPr/>
          <p:nvPr/>
        </p:nvSpPr>
        <p:spPr>
          <a:xfrm>
            <a:off x="6167120" y="4074160"/>
            <a:ext cx="2946400" cy="384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s-ES" b="1" noProof="1">
                <a:solidFill>
                  <a:srgbClr val="002850"/>
                </a:solidFill>
              </a:rPr>
              <a:t>SEGUNDO CUATRIMESTRE</a:t>
            </a:r>
            <a:endParaRPr lang="es-ES" noProof="1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3851C91A-4E6D-838A-B4E6-766B5EB7A8B7}"/>
              </a:ext>
            </a:extLst>
          </p:cNvPr>
          <p:cNvSpPr/>
          <p:nvPr/>
        </p:nvSpPr>
        <p:spPr>
          <a:xfrm>
            <a:off x="1645920" y="6259580"/>
            <a:ext cx="9052560" cy="320036"/>
          </a:xfrm>
          <a:prstGeom prst="roundRect">
            <a:avLst/>
          </a:prstGeom>
          <a:noFill/>
          <a:ln>
            <a:solidFill>
              <a:srgbClr val="F5C2C6"/>
            </a:solidFill>
          </a:ln>
        </p:spPr>
        <p:txBody>
          <a:bodyPr wrap="square" lIns="1524" tIns="1524" rIns="1524" bIns="1524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s-ES" sz="1300" b="1" noProof="1">
                <a:solidFill>
                  <a:srgbClr val="C62B32"/>
                </a:solidFill>
              </a:rPr>
              <a:t>** Beneficiarios de Garantía Juvenil (alumnado de 16 a 29 años, que no estudie ni trabaje en el momento de iniciar la actividad formativa</a:t>
            </a:r>
            <a:endParaRPr lang="es-ES" sz="1300" noProof="1"/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8518F5E0-BCB7-77A8-BF85-0098ABA8BA26}"/>
              </a:ext>
            </a:extLst>
          </p:cNvPr>
          <p:cNvSpPr/>
          <p:nvPr/>
        </p:nvSpPr>
        <p:spPr>
          <a:xfrm>
            <a:off x="6055360" y="4794504"/>
            <a:ext cx="407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s-ES" noProof="1">
                <a:solidFill>
                  <a:srgbClr val="1D2939"/>
                </a:solidFill>
              </a:rPr>
              <a:t>Curso de Competencias Básicas N3: </a:t>
            </a:r>
          </a:p>
          <a:p>
            <a:pPr marL="285750" indent="-285750">
              <a:buFontTx/>
              <a:buChar char="-"/>
            </a:pPr>
            <a:r>
              <a:rPr lang="es-ES" noProof="1">
                <a:solidFill>
                  <a:srgbClr val="1D2939"/>
                </a:solidFill>
              </a:rPr>
              <a:t>Competencia comunicativa.</a:t>
            </a:r>
          </a:p>
          <a:p>
            <a:pPr marL="285750" indent="-285750">
              <a:buFontTx/>
              <a:buChar char="-"/>
            </a:pPr>
            <a:r>
              <a:rPr lang="es-ES" noProof="1">
                <a:solidFill>
                  <a:srgbClr val="1D2939"/>
                </a:solidFill>
              </a:rPr>
              <a:t>Competencia matemática.</a:t>
            </a:r>
          </a:p>
          <a:p>
            <a:pPr marL="285750" indent="-285750">
              <a:buFontTx/>
              <a:buChar char="-"/>
            </a:pPr>
            <a:r>
              <a:rPr lang="es-ES" noProof="1">
                <a:solidFill>
                  <a:srgbClr val="1D2939"/>
                </a:solidFill>
              </a:rPr>
              <a:t>Competencia digital.</a:t>
            </a:r>
            <a:endParaRPr lang="es-ES" noProof="1"/>
          </a:p>
        </p:txBody>
      </p:sp>
      <p:sp>
        <p:nvSpPr>
          <p:cNvPr id="22" name="Shape 2">
            <a:extLst>
              <a:ext uri="{FF2B5EF4-FFF2-40B4-BE49-F238E27FC236}">
                <a16:creationId xmlns:a16="http://schemas.microsoft.com/office/drawing/2014/main" id="{E325BD41-8019-2B2D-AF50-4E009D8A1F1B}"/>
              </a:ext>
            </a:extLst>
          </p:cNvPr>
          <p:cNvSpPr/>
          <p:nvPr/>
        </p:nvSpPr>
        <p:spPr>
          <a:xfrm>
            <a:off x="5974080" y="4388102"/>
            <a:ext cx="4511040" cy="4571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>
                <a:alpha val="0"/>
              </a:schemeClr>
            </a:solidFill>
            <a:prstDash val="solid"/>
          </a:ln>
        </p:spPr>
        <p:txBody>
          <a:bodyPr/>
          <a:lstStyle/>
          <a:p>
            <a:endParaRPr lang="es-ES" noProof="1"/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id="{54BADB8E-68CC-331D-DC07-B82BD51FE12B}"/>
              </a:ext>
            </a:extLst>
          </p:cNvPr>
          <p:cNvSpPr/>
          <p:nvPr/>
        </p:nvSpPr>
        <p:spPr>
          <a:xfrm>
            <a:off x="731520" y="5645923"/>
            <a:ext cx="11054080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s-ES" noProof="1">
                <a:solidFill>
                  <a:srgbClr val="1D2939"/>
                </a:solidFill>
              </a:rPr>
              <a:t>ORIENTACIÓN ACADÉMICO-PROFESIONAL (acompañamiento individual/grupal/familiar) 4 h/semanales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2947E78-7365-43B9-A14F-4A01E1ABEFFA}"/>
              </a:ext>
            </a:extLst>
          </p:cNvPr>
          <p:cNvSpPr txBox="1"/>
          <p:nvPr/>
        </p:nvSpPr>
        <p:spPr>
          <a:xfrm>
            <a:off x="1036320" y="2758373"/>
            <a:ext cx="9448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dirty="0"/>
              <a:t>👩‍🔧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3D4685A-AE5D-2605-57DD-6EA8B2FB3D3B}"/>
              </a:ext>
            </a:extLst>
          </p:cNvPr>
          <p:cNvSpPr txBox="1"/>
          <p:nvPr/>
        </p:nvSpPr>
        <p:spPr>
          <a:xfrm>
            <a:off x="1706880" y="2742300"/>
            <a:ext cx="9448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dirty="0"/>
              <a:t>👩‍💻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0F3FF89-BA0C-0ACE-6416-D6EA96E76D68}"/>
              </a:ext>
            </a:extLst>
          </p:cNvPr>
          <p:cNvSpPr txBox="1"/>
          <p:nvPr/>
        </p:nvSpPr>
        <p:spPr>
          <a:xfrm>
            <a:off x="2316480" y="2741022"/>
            <a:ext cx="660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dirty="0"/>
              <a:t>🧑‍🍳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8278FBB-FB77-FD15-62A0-5BD2147EF4F4}"/>
              </a:ext>
            </a:extLst>
          </p:cNvPr>
          <p:cNvSpPr txBox="1"/>
          <p:nvPr/>
        </p:nvSpPr>
        <p:spPr>
          <a:xfrm>
            <a:off x="2900680" y="2738485"/>
            <a:ext cx="843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dirty="0"/>
              <a:t>👨‍🏭</a:t>
            </a:r>
          </a:p>
        </p:txBody>
      </p:sp>
      <p:pic>
        <p:nvPicPr>
          <p:cNvPr id="1028" name="Picture 4" descr="Icono transparente de Matemáticas en estilo Simple Small">
            <a:extLst>
              <a:ext uri="{FF2B5EF4-FFF2-40B4-BE49-F238E27FC236}">
                <a16:creationId xmlns:a16="http://schemas.microsoft.com/office/drawing/2014/main" id="{06C2F527-909C-1FAF-7AC7-F74A57E86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209" y="4870975"/>
            <a:ext cx="494279" cy="49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municación - Iconos gratis de personas">
            <a:extLst>
              <a:ext uri="{FF2B5EF4-FFF2-40B4-BE49-F238E27FC236}">
                <a16:creationId xmlns:a16="http://schemas.microsoft.com/office/drawing/2014/main" id="{4315BB0F-74E2-0887-3811-090C92F71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5360" y="4671568"/>
            <a:ext cx="377934" cy="37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cono de digitalización móvil. Toque manual">
            <a:extLst>
              <a:ext uri="{FF2B5EF4-FFF2-40B4-BE49-F238E27FC236}">
                <a16:creationId xmlns:a16="http://schemas.microsoft.com/office/drawing/2014/main" id="{3FAACD27-2B04-21DA-084C-0738D6256E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9"/>
          <a:stretch>
            <a:fillRect/>
          </a:stretch>
        </p:blipFill>
        <p:spPr bwMode="auto">
          <a:xfrm>
            <a:off x="10690491" y="5118115"/>
            <a:ext cx="542579" cy="51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 5">
            <a:extLst>
              <a:ext uri="{FF2B5EF4-FFF2-40B4-BE49-F238E27FC236}">
                <a16:creationId xmlns:a16="http://schemas.microsoft.com/office/drawing/2014/main" id="{79004EAC-BDAA-B961-0C7C-8B8471C9B9C0}"/>
              </a:ext>
            </a:extLst>
          </p:cNvPr>
          <p:cNvSpPr/>
          <p:nvPr/>
        </p:nvSpPr>
        <p:spPr>
          <a:xfrm>
            <a:off x="228600" y="4890048"/>
            <a:ext cx="1417320" cy="4035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s-ES" sz="1050" b="1" noProof="1">
                <a:solidFill>
                  <a:srgbClr val="C00000"/>
                </a:solidFill>
              </a:rPr>
              <a:t>PROFESORADO </a:t>
            </a:r>
          </a:p>
          <a:p>
            <a:pPr marL="0" indent="0">
              <a:buNone/>
            </a:pPr>
            <a:r>
              <a:rPr lang="es-ES" sz="1100" b="1" noProof="1">
                <a:solidFill>
                  <a:srgbClr val="C00000"/>
                </a:solidFill>
              </a:rPr>
              <a:t>FP</a:t>
            </a:r>
            <a:endParaRPr lang="es-ES" sz="1100" noProof="1">
              <a:solidFill>
                <a:srgbClr val="C00000"/>
              </a:solidFill>
            </a:endParaRPr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B6F8B515-7880-0C3D-E8D2-3D5105108BB5}"/>
              </a:ext>
            </a:extLst>
          </p:cNvPr>
          <p:cNvSpPr/>
          <p:nvPr/>
        </p:nvSpPr>
        <p:spPr>
          <a:xfrm>
            <a:off x="5104897" y="4779363"/>
            <a:ext cx="1214623" cy="4571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s-ES" sz="900" b="1" noProof="1">
                <a:solidFill>
                  <a:srgbClr val="002060"/>
                </a:solidFill>
              </a:rPr>
              <a:t>PROFESORADO SECUNDARIA</a:t>
            </a:r>
            <a:endParaRPr lang="es-ES" sz="900" noProof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46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Gobernanza y evaluación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Comisión de seguimiento para un programa vivo y ajustado a cada centro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10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3520440" y="1508760"/>
            <a:ext cx="5212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Comisión de seguimiento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3840480" y="2084832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Programa vivo y ajustado a cada centro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207008" y="2999232"/>
            <a:ext cx="566928" cy="566928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86968" y="3712464"/>
            <a:ext cx="13075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2850"/>
                </a:solidFill>
              </a:rPr>
              <a:t>Diagnóstico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548640" y="4096512"/>
            <a:ext cx="190195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Datos del centro y necesidades detectadas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3511296" y="2999232"/>
            <a:ext cx="566928" cy="566928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3191256" y="371246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62B32"/>
                </a:solidFill>
              </a:rPr>
              <a:t>Medidas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2852928" y="4096512"/>
            <a:ext cx="190195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Aplicación adaptada y coordinación institucional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815584" y="2999232"/>
            <a:ext cx="566928" cy="566928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5157216" y="3731768"/>
            <a:ext cx="1901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2850"/>
                </a:solidFill>
              </a:rPr>
              <a:t>Acompañamiento</a:t>
            </a: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5157216" y="4096512"/>
            <a:ext cx="190195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Inspección, DTDR y apoyo formativo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119872" y="2999232"/>
            <a:ext cx="566928" cy="566928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7799832" y="3712464"/>
            <a:ext cx="13238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62B32"/>
                </a:solidFill>
              </a:rPr>
              <a:t>Indicadores</a:t>
            </a: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7461504" y="4096512"/>
            <a:ext cx="190195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Impacto, eficacia y viabilidad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0424160" y="2999232"/>
            <a:ext cx="566928" cy="566928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10104120" y="371246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2850"/>
                </a:solidFill>
              </a:rPr>
              <a:t>Ajuste</a:t>
            </a: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9765792" y="4096512"/>
            <a:ext cx="190195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Mejora continua y decisiones de escala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1828800" y="5715000"/>
            <a:ext cx="8503920" cy="393192"/>
          </a:xfrm>
          <a:prstGeom prst="roundRect">
            <a:avLst/>
          </a:prstGeom>
          <a:solidFill>
            <a:srgbClr val="EEF6FB"/>
          </a:solidFill>
          <a:ln>
            <a:solidFill>
              <a:srgbClr val="DCECF7"/>
            </a:solidFill>
          </a:ln>
        </p:spPr>
        <p:txBody>
          <a:bodyPr wrap="square" lIns="1524" tIns="1524" rIns="1524" bIns="1524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2850"/>
                </a:solidFill>
              </a:rPr>
              <a:t>Resultado esperado: evidencias para extender, ajustar o rediseñar las medidas con mayor impacto.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Cronograma operativo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Fases principales de despliegue del programa piloto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12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1467104" y="3520440"/>
            <a:ext cx="10241280" cy="0"/>
          </a:xfrm>
          <a:prstGeom prst="line">
            <a:avLst/>
          </a:prstGeom>
          <a:noFill/>
          <a:ln w="3175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s-ES" sz="2400"/>
          </a:p>
        </p:txBody>
      </p:sp>
      <p:sp>
        <p:nvSpPr>
          <p:cNvPr id="9" name="Text 6"/>
          <p:cNvSpPr/>
          <p:nvPr/>
        </p:nvSpPr>
        <p:spPr>
          <a:xfrm>
            <a:off x="1238504" y="3108960"/>
            <a:ext cx="777240" cy="77724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1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986536" y="1600200"/>
            <a:ext cx="1257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2850"/>
                </a:solidFill>
              </a:rPr>
              <a:t>Preparación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827024" y="1920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</a:rPr>
              <a:t>Julio 2026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80136" y="4160520"/>
            <a:ext cx="20848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D2939"/>
                </a:solidFill>
              </a:rPr>
              <a:t>Cierre de diseño, criterios, propuesta de centros y coordinación institucional.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3478784" y="3108960"/>
            <a:ext cx="777240" cy="777240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2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3250184" y="160020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C62B32"/>
                </a:solidFill>
              </a:rPr>
              <a:t>Arranque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3067304" y="1920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</a:rPr>
              <a:t>Septiembre 2026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2820416" y="4160520"/>
            <a:ext cx="20848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D2939"/>
                </a:solidFill>
              </a:rPr>
              <a:t>Formación inicial los días 2 y 3 y puesta en marcha de los itinerarios.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719064" y="3108960"/>
            <a:ext cx="777240" cy="77724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3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5490464" y="160020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2850"/>
                </a:solidFill>
              </a:rPr>
              <a:t>Despliegue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5307584" y="1920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</a:rPr>
              <a:t>Curso 2026/2027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060696" y="4160520"/>
            <a:ext cx="20848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D2939"/>
                </a:solidFill>
              </a:rPr>
              <a:t>Medidas de recursos, convivencia, organización, acompañamiento y familias.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7959344" y="3108960"/>
            <a:ext cx="777240" cy="77724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4</a:t>
            </a:r>
            <a:endParaRPr lang="en-US" sz="2800" dirty="0"/>
          </a:p>
        </p:txBody>
      </p:sp>
      <p:sp>
        <p:nvSpPr>
          <p:cNvPr id="22" name="Text 19"/>
          <p:cNvSpPr/>
          <p:nvPr/>
        </p:nvSpPr>
        <p:spPr>
          <a:xfrm>
            <a:off x="7547864" y="1600200"/>
            <a:ext cx="1600200" cy="27431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2850"/>
                </a:solidFill>
              </a:rPr>
              <a:t>Consolidación</a:t>
            </a: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7547864" y="1920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</a:rPr>
              <a:t>Curso 2027/2028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7300976" y="4160520"/>
            <a:ext cx="20848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D2939"/>
                </a:solidFill>
              </a:rPr>
              <a:t>Seguimiento, ajustes, evaluación y buenas prácticas.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10199624" y="3108960"/>
            <a:ext cx="777240" cy="77724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5</a:t>
            </a:r>
            <a:endParaRPr lang="en-US" sz="2800" dirty="0"/>
          </a:p>
        </p:txBody>
      </p:sp>
      <p:sp>
        <p:nvSpPr>
          <p:cNvPr id="26" name="Text 23"/>
          <p:cNvSpPr/>
          <p:nvPr/>
        </p:nvSpPr>
        <p:spPr>
          <a:xfrm>
            <a:off x="9971024" y="160020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02850"/>
                </a:solidFill>
              </a:rPr>
              <a:t>Escalado</a:t>
            </a: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9788144" y="192024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667085"/>
                </a:solidFill>
              </a:rPr>
              <a:t>Posterior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9541256" y="4160520"/>
            <a:ext cx="20848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1D2939"/>
                </a:solidFill>
              </a:rPr>
              <a:t>Posible extensión y aportación al desarrollo normativo.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Propuesta de centros I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Propuesta de centros participantes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13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658368" y="1353312"/>
            <a:ext cx="1060704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CÓDIGO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874520" y="1353312"/>
            <a:ext cx="4617720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</a:rPr>
              <a:t>CENTRO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656832" y="1353312"/>
            <a:ext cx="3529584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LOCALIDAD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0424160" y="1353312"/>
            <a:ext cx="658368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PROV.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58368" y="171907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02000601</a:t>
            </a:r>
            <a:endParaRPr lang="en-US" sz="1020" dirty="0"/>
          </a:p>
        </p:txBody>
      </p:sp>
      <p:sp>
        <p:nvSpPr>
          <p:cNvPr id="13" name="Text 10"/>
          <p:cNvSpPr/>
          <p:nvPr/>
        </p:nvSpPr>
        <p:spPr>
          <a:xfrm>
            <a:off x="1874520" y="171907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IZPISÚA BELMONTE</a:t>
            </a:r>
            <a:endParaRPr lang="en-US" sz="1020" dirty="0"/>
          </a:p>
        </p:txBody>
      </p:sp>
      <p:sp>
        <p:nvSpPr>
          <p:cNvPr id="14" name="Text 11"/>
          <p:cNvSpPr/>
          <p:nvPr/>
        </p:nvSpPr>
        <p:spPr>
          <a:xfrm>
            <a:off x="6656832" y="171907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Hellín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10424160" y="171907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AB</a:t>
            </a:r>
            <a:endParaRPr lang="en-US" sz="1020" dirty="0"/>
          </a:p>
        </p:txBody>
      </p:sp>
      <p:sp>
        <p:nvSpPr>
          <p:cNvPr id="16" name="Text 13"/>
          <p:cNvSpPr/>
          <p:nvPr/>
        </p:nvSpPr>
        <p:spPr>
          <a:xfrm>
            <a:off x="658368" y="208483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45005653</a:t>
            </a:r>
            <a:endParaRPr lang="en-US" sz="1020" dirty="0"/>
          </a:p>
        </p:txBody>
      </p:sp>
      <p:sp>
        <p:nvSpPr>
          <p:cNvPr id="17" name="Text 14"/>
          <p:cNvSpPr/>
          <p:nvPr/>
        </p:nvSpPr>
        <p:spPr>
          <a:xfrm>
            <a:off x="1874520" y="208483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JULIO VERNE</a:t>
            </a:r>
            <a:endParaRPr lang="en-US" sz="1020" dirty="0"/>
          </a:p>
        </p:txBody>
      </p:sp>
      <p:sp>
        <p:nvSpPr>
          <p:cNvPr id="18" name="Text 15"/>
          <p:cNvSpPr/>
          <p:nvPr/>
        </p:nvSpPr>
        <p:spPr>
          <a:xfrm>
            <a:off x="6656832" y="208483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Bargas</a:t>
            </a:r>
            <a:endParaRPr lang="en-US" sz="1020" dirty="0"/>
          </a:p>
        </p:txBody>
      </p:sp>
      <p:sp>
        <p:nvSpPr>
          <p:cNvPr id="19" name="Text 16"/>
          <p:cNvSpPr/>
          <p:nvPr/>
        </p:nvSpPr>
        <p:spPr>
          <a:xfrm>
            <a:off x="10424160" y="208483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20" name="Text 17"/>
          <p:cNvSpPr/>
          <p:nvPr/>
        </p:nvSpPr>
        <p:spPr>
          <a:xfrm>
            <a:off x="658368" y="245059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19009828</a:t>
            </a:r>
            <a:endParaRPr lang="en-US" sz="1020" dirty="0"/>
          </a:p>
        </p:txBody>
      </p:sp>
      <p:sp>
        <p:nvSpPr>
          <p:cNvPr id="21" name="Text 18"/>
          <p:cNvSpPr/>
          <p:nvPr/>
        </p:nvSpPr>
        <p:spPr>
          <a:xfrm>
            <a:off x="1874520" y="245059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IESO ARIES XXI</a:t>
            </a:r>
            <a:endParaRPr lang="en-US" sz="1020" dirty="0"/>
          </a:p>
        </p:txBody>
      </p:sp>
      <p:sp>
        <p:nvSpPr>
          <p:cNvPr id="22" name="Text 19"/>
          <p:cNvSpPr/>
          <p:nvPr/>
        </p:nvSpPr>
        <p:spPr>
          <a:xfrm>
            <a:off x="6656832" y="245059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Valdeluz</a:t>
            </a:r>
            <a:endParaRPr lang="en-US" sz="1020" dirty="0"/>
          </a:p>
        </p:txBody>
      </p:sp>
      <p:sp>
        <p:nvSpPr>
          <p:cNvPr id="23" name="Text 20"/>
          <p:cNvSpPr/>
          <p:nvPr/>
        </p:nvSpPr>
        <p:spPr>
          <a:xfrm>
            <a:off x="10424160" y="245059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GU</a:t>
            </a:r>
            <a:endParaRPr lang="en-US" sz="1020" dirty="0"/>
          </a:p>
        </p:txBody>
      </p:sp>
      <p:sp>
        <p:nvSpPr>
          <p:cNvPr id="24" name="Text 21"/>
          <p:cNvSpPr/>
          <p:nvPr/>
        </p:nvSpPr>
        <p:spPr>
          <a:xfrm>
            <a:off x="658368" y="281635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45012128</a:t>
            </a:r>
            <a:endParaRPr lang="en-US" sz="1020" dirty="0"/>
          </a:p>
        </p:txBody>
      </p:sp>
      <p:sp>
        <p:nvSpPr>
          <p:cNvPr id="25" name="Text 22"/>
          <p:cNvSpPr/>
          <p:nvPr/>
        </p:nvSpPr>
        <p:spPr>
          <a:xfrm>
            <a:off x="1874520" y="281635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BLAS DE PRADO</a:t>
            </a:r>
            <a:endParaRPr lang="en-US" sz="1020" dirty="0"/>
          </a:p>
        </p:txBody>
      </p:sp>
      <p:sp>
        <p:nvSpPr>
          <p:cNvPr id="26" name="Text 23"/>
          <p:cNvSpPr/>
          <p:nvPr/>
        </p:nvSpPr>
        <p:spPr>
          <a:xfrm>
            <a:off x="6656832" y="281635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Camarena</a:t>
            </a:r>
            <a:endParaRPr lang="en-US" sz="1020" dirty="0"/>
          </a:p>
        </p:txBody>
      </p:sp>
      <p:sp>
        <p:nvSpPr>
          <p:cNvPr id="27" name="Text 24"/>
          <p:cNvSpPr/>
          <p:nvPr/>
        </p:nvSpPr>
        <p:spPr>
          <a:xfrm>
            <a:off x="10424160" y="281635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28" name="Text 25"/>
          <p:cNvSpPr/>
          <p:nvPr/>
        </p:nvSpPr>
        <p:spPr>
          <a:xfrm>
            <a:off x="658368" y="318211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45011859</a:t>
            </a:r>
            <a:endParaRPr lang="en-US" sz="1020" dirty="0"/>
          </a:p>
        </p:txBody>
      </p:sp>
      <p:sp>
        <p:nvSpPr>
          <p:cNvPr id="29" name="Text 26"/>
          <p:cNvSpPr/>
          <p:nvPr/>
        </p:nvSpPr>
        <p:spPr>
          <a:xfrm>
            <a:off x="1874520" y="318211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LIBERTAD</a:t>
            </a:r>
            <a:endParaRPr lang="en-US" sz="1020" dirty="0"/>
          </a:p>
        </p:txBody>
      </p:sp>
      <p:sp>
        <p:nvSpPr>
          <p:cNvPr id="30" name="Text 27"/>
          <p:cNvSpPr/>
          <p:nvPr/>
        </p:nvSpPr>
        <p:spPr>
          <a:xfrm>
            <a:off x="6656832" y="318211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Carranque</a:t>
            </a:r>
            <a:endParaRPr lang="en-US" sz="1020" dirty="0"/>
          </a:p>
        </p:txBody>
      </p:sp>
      <p:sp>
        <p:nvSpPr>
          <p:cNvPr id="31" name="Text 28"/>
          <p:cNvSpPr/>
          <p:nvPr/>
        </p:nvSpPr>
        <p:spPr>
          <a:xfrm>
            <a:off x="10424160" y="318211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32" name="Text 29"/>
          <p:cNvSpPr/>
          <p:nvPr/>
        </p:nvSpPr>
        <p:spPr>
          <a:xfrm>
            <a:off x="658368" y="354787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45005665</a:t>
            </a:r>
            <a:endParaRPr lang="en-US" sz="1020" dirty="0"/>
          </a:p>
        </p:txBody>
      </p:sp>
      <p:sp>
        <p:nvSpPr>
          <p:cNvPr id="33" name="Text 30"/>
          <p:cNvSpPr/>
          <p:nvPr/>
        </p:nvSpPr>
        <p:spPr>
          <a:xfrm>
            <a:off x="1874520" y="354787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ALDEBARÁN</a:t>
            </a:r>
            <a:endParaRPr lang="en-US" sz="1020" dirty="0"/>
          </a:p>
        </p:txBody>
      </p:sp>
      <p:sp>
        <p:nvSpPr>
          <p:cNvPr id="34" name="Text 31"/>
          <p:cNvSpPr/>
          <p:nvPr/>
        </p:nvSpPr>
        <p:spPr>
          <a:xfrm>
            <a:off x="6656832" y="354787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Fuensalida</a:t>
            </a:r>
            <a:endParaRPr lang="en-US" sz="1020" dirty="0"/>
          </a:p>
        </p:txBody>
      </p:sp>
      <p:sp>
        <p:nvSpPr>
          <p:cNvPr id="35" name="Text 32"/>
          <p:cNvSpPr/>
          <p:nvPr/>
        </p:nvSpPr>
        <p:spPr>
          <a:xfrm>
            <a:off x="10424160" y="354787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36" name="Text 33"/>
          <p:cNvSpPr/>
          <p:nvPr/>
        </p:nvSpPr>
        <p:spPr>
          <a:xfrm>
            <a:off x="658368" y="391363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45011860</a:t>
            </a:r>
            <a:endParaRPr lang="en-US" sz="1020" dirty="0"/>
          </a:p>
        </p:txBody>
      </p:sp>
      <p:sp>
        <p:nvSpPr>
          <p:cNvPr id="37" name="Text 34"/>
          <p:cNvSpPr/>
          <p:nvPr/>
        </p:nvSpPr>
        <p:spPr>
          <a:xfrm>
            <a:off x="1874520" y="391363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ANTONIO JIMÉNEZ-LANDI</a:t>
            </a:r>
            <a:endParaRPr lang="en-US" sz="1020" dirty="0"/>
          </a:p>
        </p:txBody>
      </p:sp>
      <p:sp>
        <p:nvSpPr>
          <p:cNvPr id="38" name="Text 35"/>
          <p:cNvSpPr/>
          <p:nvPr/>
        </p:nvSpPr>
        <p:spPr>
          <a:xfrm>
            <a:off x="6656832" y="391363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Méntrida</a:t>
            </a:r>
            <a:endParaRPr lang="en-US" sz="1020" dirty="0"/>
          </a:p>
        </p:txBody>
      </p:sp>
      <p:sp>
        <p:nvSpPr>
          <p:cNvPr id="39" name="Text 36"/>
          <p:cNvSpPr/>
          <p:nvPr/>
        </p:nvSpPr>
        <p:spPr>
          <a:xfrm>
            <a:off x="10424160" y="391363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40" name="Text 37"/>
          <p:cNvSpPr/>
          <p:nvPr/>
        </p:nvSpPr>
        <p:spPr>
          <a:xfrm>
            <a:off x="658368" y="427939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45011872</a:t>
            </a:r>
            <a:endParaRPr lang="en-US" sz="1020" dirty="0"/>
          </a:p>
        </p:txBody>
      </p:sp>
      <p:sp>
        <p:nvSpPr>
          <p:cNvPr id="41" name="Text 38"/>
          <p:cNvSpPr/>
          <p:nvPr/>
        </p:nvSpPr>
        <p:spPr>
          <a:xfrm>
            <a:off x="1874520" y="427939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PROFESOR EMILIO LLEDÓ</a:t>
            </a:r>
            <a:endParaRPr lang="en-US" sz="1020" dirty="0"/>
          </a:p>
        </p:txBody>
      </p:sp>
      <p:sp>
        <p:nvSpPr>
          <p:cNvPr id="42" name="Text 39"/>
          <p:cNvSpPr/>
          <p:nvPr/>
        </p:nvSpPr>
        <p:spPr>
          <a:xfrm>
            <a:off x="6656832" y="427939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Numancia de la Sagra</a:t>
            </a:r>
            <a:endParaRPr lang="en-US" sz="1020" dirty="0"/>
          </a:p>
        </p:txBody>
      </p:sp>
      <p:sp>
        <p:nvSpPr>
          <p:cNvPr id="43" name="Text 40"/>
          <p:cNvSpPr/>
          <p:nvPr/>
        </p:nvSpPr>
        <p:spPr>
          <a:xfrm>
            <a:off x="10424160" y="427939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44" name="Text 41"/>
          <p:cNvSpPr/>
          <p:nvPr/>
        </p:nvSpPr>
        <p:spPr>
          <a:xfrm>
            <a:off x="658368" y="464515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45004791</a:t>
            </a:r>
            <a:endParaRPr lang="en-US" sz="1020" dirty="0"/>
          </a:p>
        </p:txBody>
      </p:sp>
      <p:sp>
        <p:nvSpPr>
          <p:cNvPr id="45" name="Text 42"/>
          <p:cNvSpPr/>
          <p:nvPr/>
        </p:nvSpPr>
        <p:spPr>
          <a:xfrm>
            <a:off x="1874520" y="464515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MIGUEL HERNÁNDEZ</a:t>
            </a:r>
            <a:endParaRPr lang="en-US" sz="1020" dirty="0"/>
          </a:p>
        </p:txBody>
      </p:sp>
      <p:sp>
        <p:nvSpPr>
          <p:cNvPr id="46" name="Text 43"/>
          <p:cNvSpPr/>
          <p:nvPr/>
        </p:nvSpPr>
        <p:spPr>
          <a:xfrm>
            <a:off x="6656832" y="464515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Ocaña</a:t>
            </a:r>
            <a:endParaRPr lang="en-US" sz="1020" dirty="0"/>
          </a:p>
        </p:txBody>
      </p:sp>
      <p:sp>
        <p:nvSpPr>
          <p:cNvPr id="47" name="Text 44"/>
          <p:cNvSpPr/>
          <p:nvPr/>
        </p:nvSpPr>
        <p:spPr>
          <a:xfrm>
            <a:off x="10424160" y="464515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48" name="Text 45"/>
          <p:cNvSpPr/>
          <p:nvPr/>
        </p:nvSpPr>
        <p:spPr>
          <a:xfrm>
            <a:off x="658368" y="501091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45004685</a:t>
            </a:r>
            <a:endParaRPr lang="en-US" sz="1020" dirty="0"/>
          </a:p>
        </p:txBody>
      </p:sp>
      <p:sp>
        <p:nvSpPr>
          <p:cNvPr id="49" name="Text 46"/>
          <p:cNvSpPr/>
          <p:nvPr/>
        </p:nvSpPr>
        <p:spPr>
          <a:xfrm>
            <a:off x="1874520" y="501091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ALONSO DE ERCILLA</a:t>
            </a:r>
            <a:endParaRPr lang="en-US" sz="1020" dirty="0"/>
          </a:p>
        </p:txBody>
      </p:sp>
      <p:sp>
        <p:nvSpPr>
          <p:cNvPr id="50" name="Text 47"/>
          <p:cNvSpPr/>
          <p:nvPr/>
        </p:nvSpPr>
        <p:spPr>
          <a:xfrm>
            <a:off x="6656832" y="501091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Ocaña</a:t>
            </a:r>
            <a:endParaRPr lang="en-US" sz="1020" dirty="0"/>
          </a:p>
        </p:txBody>
      </p:sp>
      <p:sp>
        <p:nvSpPr>
          <p:cNvPr id="51" name="Text 48"/>
          <p:cNvSpPr/>
          <p:nvPr/>
        </p:nvSpPr>
        <p:spPr>
          <a:xfrm>
            <a:off x="10424160" y="501091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52" name="Text 49"/>
          <p:cNvSpPr/>
          <p:nvPr/>
        </p:nvSpPr>
        <p:spPr>
          <a:xfrm>
            <a:off x="658368" y="537667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45012131</a:t>
            </a:r>
            <a:endParaRPr lang="en-US" sz="1020" dirty="0"/>
          </a:p>
        </p:txBody>
      </p:sp>
      <p:sp>
        <p:nvSpPr>
          <p:cNvPr id="53" name="Text 50"/>
          <p:cNvSpPr/>
          <p:nvPr/>
        </p:nvSpPr>
        <p:spPr>
          <a:xfrm>
            <a:off x="1874520" y="537667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ARCIPRESTE DE CANALES</a:t>
            </a:r>
            <a:endParaRPr lang="en-US" sz="1020" dirty="0"/>
          </a:p>
        </p:txBody>
      </p:sp>
      <p:sp>
        <p:nvSpPr>
          <p:cNvPr id="54" name="Text 51"/>
          <p:cNvSpPr/>
          <p:nvPr/>
        </p:nvSpPr>
        <p:spPr>
          <a:xfrm>
            <a:off x="6656832" y="537667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Recas</a:t>
            </a:r>
            <a:endParaRPr lang="en-US" sz="1020" dirty="0"/>
          </a:p>
        </p:txBody>
      </p:sp>
      <p:sp>
        <p:nvSpPr>
          <p:cNvPr id="55" name="Text 52"/>
          <p:cNvSpPr/>
          <p:nvPr/>
        </p:nvSpPr>
        <p:spPr>
          <a:xfrm>
            <a:off x="10424160" y="537667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56" name="Text 53"/>
          <p:cNvSpPr/>
          <p:nvPr/>
        </p:nvSpPr>
        <p:spPr>
          <a:xfrm>
            <a:off x="685800" y="617220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Centros 1–11 de 21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Propuesta de centros II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Propuesta de centros participantes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14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658368" y="1353312"/>
            <a:ext cx="1060704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CÓDIGO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874520" y="1353312"/>
            <a:ext cx="4617720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</a:rPr>
              <a:t>CENTRO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656832" y="1353312"/>
            <a:ext cx="3529584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LOCALIDAD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0424160" y="1353312"/>
            <a:ext cx="658368" cy="365760"/>
          </a:xfrm>
          <a:prstGeom prst="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PROV.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58368" y="171907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45005677</a:t>
            </a:r>
            <a:endParaRPr lang="en-US" sz="1020" dirty="0"/>
          </a:p>
        </p:txBody>
      </p:sp>
      <p:sp>
        <p:nvSpPr>
          <p:cNvPr id="13" name="Text 10"/>
          <p:cNvSpPr/>
          <p:nvPr/>
        </p:nvSpPr>
        <p:spPr>
          <a:xfrm>
            <a:off x="1874520" y="171907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MARGARITA SALAS</a:t>
            </a:r>
            <a:endParaRPr lang="en-US" sz="1020" dirty="0"/>
          </a:p>
        </p:txBody>
      </p:sp>
      <p:sp>
        <p:nvSpPr>
          <p:cNvPr id="14" name="Text 11"/>
          <p:cNvSpPr/>
          <p:nvPr/>
        </p:nvSpPr>
        <p:spPr>
          <a:xfrm>
            <a:off x="6656832" y="171907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Seseña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10424160" y="171907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16" name="Text 13"/>
          <p:cNvSpPr/>
          <p:nvPr/>
        </p:nvSpPr>
        <p:spPr>
          <a:xfrm>
            <a:off x="658368" y="208483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45014401</a:t>
            </a:r>
            <a:endParaRPr lang="en-US" sz="1020" dirty="0"/>
          </a:p>
        </p:txBody>
      </p:sp>
      <p:sp>
        <p:nvSpPr>
          <p:cNvPr id="17" name="Text 14"/>
          <p:cNvSpPr/>
          <p:nvPr/>
        </p:nvSpPr>
        <p:spPr>
          <a:xfrm>
            <a:off x="1874520" y="208483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IESO EL LAGO</a:t>
            </a:r>
            <a:endParaRPr lang="en-US" sz="1020" dirty="0"/>
          </a:p>
        </p:txBody>
      </p:sp>
      <p:sp>
        <p:nvSpPr>
          <p:cNvPr id="18" name="Text 15"/>
          <p:cNvSpPr/>
          <p:nvPr/>
        </p:nvSpPr>
        <p:spPr>
          <a:xfrm>
            <a:off x="6656832" y="208483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Seseña</a:t>
            </a:r>
            <a:endParaRPr lang="en-US" sz="1020" dirty="0"/>
          </a:p>
        </p:txBody>
      </p:sp>
      <p:sp>
        <p:nvSpPr>
          <p:cNvPr id="19" name="Text 16"/>
          <p:cNvSpPr/>
          <p:nvPr/>
        </p:nvSpPr>
        <p:spPr>
          <a:xfrm>
            <a:off x="10424160" y="208483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20" name="Text 17"/>
          <p:cNvSpPr/>
          <p:nvPr/>
        </p:nvSpPr>
        <p:spPr>
          <a:xfrm>
            <a:off x="658368" y="245059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45006244</a:t>
            </a:r>
            <a:endParaRPr lang="en-US" sz="1020" dirty="0"/>
          </a:p>
        </p:txBody>
      </p:sp>
      <p:sp>
        <p:nvSpPr>
          <p:cNvPr id="21" name="Text 18"/>
          <p:cNvSpPr/>
          <p:nvPr/>
        </p:nvSpPr>
        <p:spPr>
          <a:xfrm>
            <a:off x="1874520" y="245059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LAS SALINAS</a:t>
            </a:r>
            <a:endParaRPr lang="en-US" sz="1020" dirty="0"/>
          </a:p>
        </p:txBody>
      </p:sp>
      <p:sp>
        <p:nvSpPr>
          <p:cNvPr id="22" name="Text 19"/>
          <p:cNvSpPr/>
          <p:nvPr/>
        </p:nvSpPr>
        <p:spPr>
          <a:xfrm>
            <a:off x="6656832" y="245059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Seseña</a:t>
            </a:r>
            <a:endParaRPr lang="en-US" sz="1020" dirty="0"/>
          </a:p>
        </p:txBody>
      </p:sp>
      <p:sp>
        <p:nvSpPr>
          <p:cNvPr id="23" name="Text 20"/>
          <p:cNvSpPr/>
          <p:nvPr/>
        </p:nvSpPr>
        <p:spPr>
          <a:xfrm>
            <a:off x="10424160" y="245059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24" name="Text 21"/>
          <p:cNvSpPr/>
          <p:nvPr/>
        </p:nvSpPr>
        <p:spPr>
          <a:xfrm>
            <a:off x="658368" y="281635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45006141</a:t>
            </a:r>
            <a:endParaRPr lang="en-US" sz="1020" dirty="0"/>
          </a:p>
        </p:txBody>
      </p:sp>
      <p:sp>
        <p:nvSpPr>
          <p:cNvPr id="25" name="Text 22"/>
          <p:cNvSpPr/>
          <p:nvPr/>
        </p:nvSpPr>
        <p:spPr>
          <a:xfrm>
            <a:off x="1874520" y="281635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CAÑADA REAL</a:t>
            </a:r>
            <a:endParaRPr lang="en-US" sz="1020" dirty="0"/>
          </a:p>
        </p:txBody>
      </p:sp>
      <p:sp>
        <p:nvSpPr>
          <p:cNvPr id="26" name="Text 23"/>
          <p:cNvSpPr/>
          <p:nvPr/>
        </p:nvSpPr>
        <p:spPr>
          <a:xfrm>
            <a:off x="6656832" y="281635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Valmojado</a:t>
            </a:r>
            <a:endParaRPr lang="en-US" sz="1020" dirty="0"/>
          </a:p>
        </p:txBody>
      </p:sp>
      <p:sp>
        <p:nvSpPr>
          <p:cNvPr id="27" name="Text 24"/>
          <p:cNvSpPr/>
          <p:nvPr/>
        </p:nvSpPr>
        <p:spPr>
          <a:xfrm>
            <a:off x="10424160" y="281635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28" name="Text 25"/>
          <p:cNvSpPr/>
          <p:nvPr/>
        </p:nvSpPr>
        <p:spPr>
          <a:xfrm>
            <a:off x="658368" y="318211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45006165</a:t>
            </a:r>
            <a:endParaRPr lang="en-US" sz="1020" dirty="0"/>
          </a:p>
        </p:txBody>
      </p:sp>
      <p:sp>
        <p:nvSpPr>
          <p:cNvPr id="29" name="Text 26"/>
          <p:cNvSpPr/>
          <p:nvPr/>
        </p:nvSpPr>
        <p:spPr>
          <a:xfrm>
            <a:off x="1874520" y="318211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CASTILLO DEL ÁGUILA</a:t>
            </a:r>
            <a:endParaRPr lang="en-US" sz="1020" dirty="0"/>
          </a:p>
        </p:txBody>
      </p:sp>
      <p:sp>
        <p:nvSpPr>
          <p:cNvPr id="30" name="Text 27"/>
          <p:cNvSpPr/>
          <p:nvPr/>
        </p:nvSpPr>
        <p:spPr>
          <a:xfrm>
            <a:off x="6656832" y="318211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Villaluenga de la Sagra</a:t>
            </a:r>
            <a:endParaRPr lang="en-US" sz="1020" dirty="0"/>
          </a:p>
        </p:txBody>
      </p:sp>
      <p:sp>
        <p:nvSpPr>
          <p:cNvPr id="31" name="Text 28"/>
          <p:cNvSpPr/>
          <p:nvPr/>
        </p:nvSpPr>
        <p:spPr>
          <a:xfrm>
            <a:off x="10424160" y="318211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32" name="Text 29"/>
          <p:cNvSpPr/>
          <p:nvPr/>
        </p:nvSpPr>
        <p:spPr>
          <a:xfrm>
            <a:off x="658368" y="354787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45014368</a:t>
            </a:r>
            <a:endParaRPr lang="en-US" sz="1020" dirty="0"/>
          </a:p>
        </p:txBody>
      </p:sp>
      <p:sp>
        <p:nvSpPr>
          <p:cNvPr id="33" name="Text 30"/>
          <p:cNvSpPr/>
          <p:nvPr/>
        </p:nvSpPr>
        <p:spPr>
          <a:xfrm>
            <a:off x="1874520" y="354787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LA GALATEA</a:t>
            </a:r>
            <a:endParaRPr lang="en-US" sz="1020" dirty="0"/>
          </a:p>
        </p:txBody>
      </p:sp>
      <p:sp>
        <p:nvSpPr>
          <p:cNvPr id="34" name="Text 31"/>
          <p:cNvSpPr/>
          <p:nvPr/>
        </p:nvSpPr>
        <p:spPr>
          <a:xfrm>
            <a:off x="6656832" y="354787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Yeles</a:t>
            </a:r>
            <a:endParaRPr lang="en-US" sz="1020" dirty="0"/>
          </a:p>
        </p:txBody>
      </p:sp>
      <p:sp>
        <p:nvSpPr>
          <p:cNvPr id="35" name="Text 32"/>
          <p:cNvSpPr/>
          <p:nvPr/>
        </p:nvSpPr>
        <p:spPr>
          <a:xfrm>
            <a:off x="10424160" y="354787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36" name="Text 33"/>
          <p:cNvSpPr/>
          <p:nvPr/>
        </p:nvSpPr>
        <p:spPr>
          <a:xfrm>
            <a:off x="658368" y="391363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45006189</a:t>
            </a:r>
            <a:endParaRPr lang="en-US" sz="1020" dirty="0"/>
          </a:p>
        </p:txBody>
      </p:sp>
      <p:sp>
        <p:nvSpPr>
          <p:cNvPr id="37" name="Text 34"/>
          <p:cNvSpPr/>
          <p:nvPr/>
        </p:nvSpPr>
        <p:spPr>
          <a:xfrm>
            <a:off x="1874520" y="391363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LA CAÑUELA</a:t>
            </a:r>
            <a:endParaRPr lang="en-US" sz="1020" dirty="0"/>
          </a:p>
        </p:txBody>
      </p:sp>
      <p:sp>
        <p:nvSpPr>
          <p:cNvPr id="38" name="Text 35"/>
          <p:cNvSpPr/>
          <p:nvPr/>
        </p:nvSpPr>
        <p:spPr>
          <a:xfrm>
            <a:off x="6656832" y="391363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Yuncos</a:t>
            </a:r>
            <a:endParaRPr lang="en-US" sz="1020" dirty="0"/>
          </a:p>
        </p:txBody>
      </p:sp>
      <p:sp>
        <p:nvSpPr>
          <p:cNvPr id="39" name="Text 36"/>
          <p:cNvSpPr/>
          <p:nvPr/>
        </p:nvSpPr>
        <p:spPr>
          <a:xfrm>
            <a:off x="10424160" y="391363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40" name="Text 37"/>
          <p:cNvSpPr/>
          <p:nvPr/>
        </p:nvSpPr>
        <p:spPr>
          <a:xfrm>
            <a:off x="658368" y="427939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45014253</a:t>
            </a:r>
            <a:endParaRPr lang="en-US" sz="1020" dirty="0"/>
          </a:p>
        </p:txBody>
      </p:sp>
      <p:sp>
        <p:nvSpPr>
          <p:cNvPr id="41" name="Text 38"/>
          <p:cNvSpPr/>
          <p:nvPr/>
        </p:nvSpPr>
        <p:spPr>
          <a:xfrm>
            <a:off x="1874520" y="427939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IESO EL MELGAR</a:t>
            </a:r>
            <a:endParaRPr lang="en-US" sz="1020" dirty="0"/>
          </a:p>
        </p:txBody>
      </p:sp>
      <p:sp>
        <p:nvSpPr>
          <p:cNvPr id="42" name="Text 39"/>
          <p:cNvSpPr/>
          <p:nvPr/>
        </p:nvSpPr>
        <p:spPr>
          <a:xfrm>
            <a:off x="6656832" y="427939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Yuncos</a:t>
            </a:r>
            <a:endParaRPr lang="en-US" sz="1020" dirty="0"/>
          </a:p>
        </p:txBody>
      </p:sp>
      <p:sp>
        <p:nvSpPr>
          <p:cNvPr id="43" name="Text 40"/>
          <p:cNvSpPr/>
          <p:nvPr/>
        </p:nvSpPr>
        <p:spPr>
          <a:xfrm>
            <a:off x="10424160" y="427939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44" name="Text 41"/>
          <p:cNvSpPr/>
          <p:nvPr/>
        </p:nvSpPr>
        <p:spPr>
          <a:xfrm>
            <a:off x="658368" y="4645152"/>
            <a:ext cx="106070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45010387</a:t>
            </a:r>
            <a:endParaRPr lang="en-US" sz="1020" dirty="0"/>
          </a:p>
        </p:txBody>
      </p:sp>
      <p:sp>
        <p:nvSpPr>
          <p:cNvPr id="45" name="Text 42"/>
          <p:cNvSpPr/>
          <p:nvPr/>
        </p:nvSpPr>
        <p:spPr>
          <a:xfrm>
            <a:off x="1874520" y="4645152"/>
            <a:ext cx="4617720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 ALONSO QUIJADA</a:t>
            </a:r>
            <a:endParaRPr lang="en-US" sz="1020" dirty="0"/>
          </a:p>
        </p:txBody>
      </p:sp>
      <p:sp>
        <p:nvSpPr>
          <p:cNvPr id="46" name="Text 43"/>
          <p:cNvSpPr/>
          <p:nvPr/>
        </p:nvSpPr>
        <p:spPr>
          <a:xfrm>
            <a:off x="6656832" y="4645152"/>
            <a:ext cx="3529584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Esquivias</a:t>
            </a:r>
            <a:endParaRPr lang="en-US" sz="1020" dirty="0"/>
          </a:p>
        </p:txBody>
      </p:sp>
      <p:sp>
        <p:nvSpPr>
          <p:cNvPr id="47" name="Text 44"/>
          <p:cNvSpPr/>
          <p:nvPr/>
        </p:nvSpPr>
        <p:spPr>
          <a:xfrm>
            <a:off x="10424160" y="4645152"/>
            <a:ext cx="658368" cy="365760"/>
          </a:xfrm>
          <a:prstGeom prst="rect">
            <a:avLst/>
          </a:prstGeom>
          <a:solidFill>
            <a:srgbClr val="FFFFFF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48" name="Text 45"/>
          <p:cNvSpPr/>
          <p:nvPr/>
        </p:nvSpPr>
        <p:spPr>
          <a:xfrm>
            <a:off x="658368" y="5010912"/>
            <a:ext cx="106070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45014393</a:t>
            </a:r>
            <a:endParaRPr lang="en-US" sz="1020" dirty="0"/>
          </a:p>
        </p:txBody>
      </p:sp>
      <p:sp>
        <p:nvSpPr>
          <p:cNvPr id="49" name="Text 46"/>
          <p:cNvSpPr/>
          <p:nvPr/>
        </p:nvSpPr>
        <p:spPr>
          <a:xfrm>
            <a:off x="1874520" y="5010912"/>
            <a:ext cx="4617720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2939"/>
                </a:solidFill>
              </a:rPr>
              <a:t>IESO ALMUDENA GRANDES</a:t>
            </a:r>
            <a:endParaRPr lang="en-US" sz="1020" dirty="0"/>
          </a:p>
        </p:txBody>
      </p:sp>
      <p:sp>
        <p:nvSpPr>
          <p:cNvPr id="50" name="Text 47"/>
          <p:cNvSpPr/>
          <p:nvPr/>
        </p:nvSpPr>
        <p:spPr>
          <a:xfrm>
            <a:off x="6656832" y="5010912"/>
            <a:ext cx="3529584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Ugena</a:t>
            </a:r>
            <a:endParaRPr lang="en-US" sz="1020" dirty="0"/>
          </a:p>
        </p:txBody>
      </p:sp>
      <p:sp>
        <p:nvSpPr>
          <p:cNvPr id="51" name="Text 48"/>
          <p:cNvSpPr/>
          <p:nvPr/>
        </p:nvSpPr>
        <p:spPr>
          <a:xfrm>
            <a:off x="10424160" y="5010912"/>
            <a:ext cx="658368" cy="365760"/>
          </a:xfrm>
          <a:prstGeom prst="rect">
            <a:avLst/>
          </a:prstGeom>
          <a:solidFill>
            <a:srgbClr val="EEF6FB"/>
          </a:solidFill>
          <a:ln>
            <a:solidFill>
              <a:srgbClr val="B7C5D3">
                <a:alpha val="85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2939"/>
                </a:solidFill>
              </a:rPr>
              <a:t>TO</a:t>
            </a:r>
            <a:endParaRPr lang="en-US" sz="1020" dirty="0"/>
          </a:p>
        </p:txBody>
      </p:sp>
      <p:sp>
        <p:nvSpPr>
          <p:cNvPr id="52" name="Text 49"/>
          <p:cNvSpPr/>
          <p:nvPr/>
        </p:nvSpPr>
        <p:spPr>
          <a:xfrm>
            <a:off x="685800" y="617220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Centros 12–21 de 21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28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320040"/>
            <a:ext cx="16002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3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360" y="411480"/>
            <a:ext cx="1234440" cy="7863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234440"/>
            <a:ext cx="8595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Una respuesta ajustada, evaluable y escalable</a:t>
            </a:r>
            <a:endParaRPr lang="en-US" sz="3600" dirty="0"/>
          </a:p>
        </p:txBody>
      </p:sp>
      <p:sp>
        <p:nvSpPr>
          <p:cNvPr id="9" name="Shape 6"/>
          <p:cNvSpPr/>
          <p:nvPr/>
        </p:nvSpPr>
        <p:spPr>
          <a:xfrm>
            <a:off x="777240" y="5760720"/>
            <a:ext cx="3383280" cy="0"/>
          </a:xfrm>
          <a:prstGeom prst="line">
            <a:avLst/>
          </a:prstGeom>
          <a:noFill/>
          <a:ln w="38100">
            <a:solidFill>
              <a:srgbClr val="C62B3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7"/>
          <p:cNvSpPr/>
          <p:nvPr/>
        </p:nvSpPr>
        <p:spPr>
          <a:xfrm>
            <a:off x="777240" y="5989320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CECF7"/>
                </a:solidFill>
              </a:rPr>
              <a:t>Consejería de Educación, Cultura y Deportes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Por qué este programa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Necesidad de una respuesta diferenciada para centros con características singulares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02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749808" y="141732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2B32"/>
                </a:solidFill>
              </a:rPr>
              <a:t>El punto de partida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49808" y="1783080"/>
            <a:ext cx="4114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 todos los centros requieren las mismas respuestas.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749808" y="3246120"/>
            <a:ext cx="4297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D2939"/>
                </a:solidFill>
              </a:rPr>
              <a:t>El programa combina datos, experiencia de los equipos directivos y evaluación de medidas para ajustar la intervención a cada realidad.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577840" y="1463040"/>
            <a:ext cx="594360" cy="365760"/>
          </a:xfrm>
          <a:prstGeom prst="round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01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355080" y="1435608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Centros con realidades socioeconómicas, culturales y organizativas muy diferenciadas.</a:t>
            </a:r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5870448" y="1938528"/>
            <a:ext cx="0" cy="457200"/>
          </a:xfrm>
          <a:prstGeom prst="line">
            <a:avLst/>
          </a:prstGeom>
          <a:noFill/>
          <a:ln w="1524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s-ES" sz="2400"/>
          </a:p>
        </p:txBody>
      </p:sp>
      <p:sp>
        <p:nvSpPr>
          <p:cNvPr id="14" name="Text 11"/>
          <p:cNvSpPr/>
          <p:nvPr/>
        </p:nvSpPr>
        <p:spPr>
          <a:xfrm>
            <a:off x="5577840" y="2542032"/>
            <a:ext cx="594360" cy="365760"/>
          </a:xfrm>
          <a:prstGeom prst="roundRect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02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6355080" y="2514600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Demanda explícita de los equipos directivos tras reuniones de trabajo.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5870448" y="3017520"/>
            <a:ext cx="0" cy="457200"/>
          </a:xfrm>
          <a:prstGeom prst="line">
            <a:avLst/>
          </a:prstGeom>
          <a:noFill/>
          <a:ln w="1524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s-ES" sz="2400"/>
          </a:p>
        </p:txBody>
      </p:sp>
      <p:sp>
        <p:nvSpPr>
          <p:cNvPr id="17" name="Text 14"/>
          <p:cNvSpPr/>
          <p:nvPr/>
        </p:nvSpPr>
        <p:spPr>
          <a:xfrm>
            <a:off x="5577840" y="3621024"/>
            <a:ext cx="594360" cy="365760"/>
          </a:xfrm>
          <a:prstGeom prst="roundRect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03</a:t>
            </a: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6355080" y="3593592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Necesidad de optimizar recursos humanos y materiales para maximizar impacto.</a:t>
            </a:r>
            <a:endParaRPr lang="en-US" dirty="0"/>
          </a:p>
        </p:txBody>
      </p:sp>
      <p:sp>
        <p:nvSpPr>
          <p:cNvPr id="19" name="Shape 16"/>
          <p:cNvSpPr/>
          <p:nvPr/>
        </p:nvSpPr>
        <p:spPr>
          <a:xfrm>
            <a:off x="5870448" y="4096512"/>
            <a:ext cx="0" cy="457200"/>
          </a:xfrm>
          <a:prstGeom prst="line">
            <a:avLst/>
          </a:prstGeom>
          <a:noFill/>
          <a:ln w="1524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s-ES" sz="2400"/>
          </a:p>
        </p:txBody>
      </p:sp>
      <p:sp>
        <p:nvSpPr>
          <p:cNvPr id="20" name="Text 17"/>
          <p:cNvSpPr/>
          <p:nvPr/>
        </p:nvSpPr>
        <p:spPr>
          <a:xfrm>
            <a:off x="5577840" y="4700016"/>
            <a:ext cx="594360" cy="365760"/>
          </a:xfrm>
          <a:prstGeom prst="roundRect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04</a:t>
            </a: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6355080" y="4672584"/>
            <a:ext cx="4892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Testar medidas antes del desarrollo normativo futuro.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Principios de diseño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Un programa vivo, ajustado a cada centro y orientado a evidencias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03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3154680" y="3429000"/>
            <a:ext cx="5669280" cy="0"/>
          </a:xfrm>
          <a:prstGeom prst="line">
            <a:avLst/>
          </a:prstGeom>
          <a:noFill/>
          <a:ln w="25400">
            <a:solidFill>
              <a:srgbClr val="C5D7E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Shape 6"/>
          <p:cNvSpPr/>
          <p:nvPr/>
        </p:nvSpPr>
        <p:spPr>
          <a:xfrm>
            <a:off x="5989320" y="1828800"/>
            <a:ext cx="0" cy="3246120"/>
          </a:xfrm>
          <a:prstGeom prst="line">
            <a:avLst/>
          </a:prstGeom>
          <a:noFill/>
          <a:ln w="25400">
            <a:solidFill>
              <a:srgbClr val="C5D7E6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7"/>
          <p:cNvSpPr/>
          <p:nvPr/>
        </p:nvSpPr>
        <p:spPr>
          <a:xfrm>
            <a:off x="4800600" y="2788920"/>
            <a:ext cx="2377440" cy="128016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Programa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vivo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914400" y="2697480"/>
            <a:ext cx="3017520" cy="786384"/>
          </a:xfrm>
          <a:prstGeom prst="roundRect">
            <a:avLst/>
          </a:prstGeom>
          <a:solidFill>
            <a:srgbClr val="DCECF7"/>
          </a:solidFill>
          <a:ln>
            <a:solidFill>
              <a:srgbClr val="DCEC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002850"/>
                </a:solidFill>
              </a:rPr>
              <a:t>Datos</a:t>
            </a:r>
            <a:endParaRPr lang="en-US" sz="1420" dirty="0"/>
          </a:p>
          <a:p>
            <a:pPr marL="0" indent="0" algn="ctr">
              <a:buNone/>
            </a:pPr>
            <a:r>
              <a:rPr lang="en-US" sz="1420" b="1" dirty="0">
                <a:solidFill>
                  <a:srgbClr val="002850"/>
                </a:solidFill>
              </a:rPr>
              <a:t>Diagnóstico objetivo y seguimiento</a:t>
            </a:r>
            <a:endParaRPr lang="en-US" sz="1420" dirty="0"/>
          </a:p>
        </p:txBody>
      </p:sp>
      <p:sp>
        <p:nvSpPr>
          <p:cNvPr id="12" name="Text 9"/>
          <p:cNvSpPr/>
          <p:nvPr/>
        </p:nvSpPr>
        <p:spPr>
          <a:xfrm>
            <a:off x="4251960" y="1207008"/>
            <a:ext cx="3017520" cy="786384"/>
          </a:xfrm>
          <a:prstGeom prst="roundRect">
            <a:avLst/>
          </a:prstGeom>
          <a:solidFill>
            <a:srgbClr val="FDE8EA"/>
          </a:solidFill>
          <a:ln>
            <a:solidFill>
              <a:srgbClr val="FDE8E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C62B32"/>
                </a:solidFill>
              </a:rPr>
              <a:t>Participación</a:t>
            </a:r>
            <a:endParaRPr lang="en-US" sz="1420" dirty="0"/>
          </a:p>
          <a:p>
            <a:pPr marL="0" indent="0" algn="ctr">
              <a:buNone/>
            </a:pPr>
            <a:r>
              <a:rPr lang="en-US" sz="1420" b="1" dirty="0">
                <a:solidFill>
                  <a:srgbClr val="C62B32"/>
                </a:solidFill>
              </a:rPr>
              <a:t>Equipos directivos y profesorado</a:t>
            </a:r>
            <a:endParaRPr lang="en-US" sz="1420" dirty="0"/>
          </a:p>
        </p:txBody>
      </p:sp>
      <p:sp>
        <p:nvSpPr>
          <p:cNvPr id="13" name="Text 10"/>
          <p:cNvSpPr/>
          <p:nvPr/>
        </p:nvSpPr>
        <p:spPr>
          <a:xfrm>
            <a:off x="7726680" y="2697480"/>
            <a:ext cx="3017520" cy="786384"/>
          </a:xfrm>
          <a:prstGeom prst="roundRect">
            <a:avLst/>
          </a:prstGeom>
          <a:solidFill>
            <a:srgbClr val="DCECF7"/>
          </a:solidFill>
          <a:ln>
            <a:solidFill>
              <a:srgbClr val="DCECF7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002850"/>
                </a:solidFill>
              </a:rPr>
              <a:t>Flexibilidad</a:t>
            </a:r>
            <a:endParaRPr lang="en-US" sz="1420" dirty="0"/>
          </a:p>
          <a:p>
            <a:pPr marL="0" indent="0" algn="ctr">
              <a:buNone/>
            </a:pPr>
            <a:r>
              <a:rPr lang="en-US" sz="1420" b="1" dirty="0">
                <a:solidFill>
                  <a:srgbClr val="002850"/>
                </a:solidFill>
              </a:rPr>
              <a:t>Medidas adaptadas al contexto</a:t>
            </a:r>
            <a:endParaRPr lang="en-US" sz="1420" dirty="0"/>
          </a:p>
        </p:txBody>
      </p:sp>
      <p:sp>
        <p:nvSpPr>
          <p:cNvPr id="15" name="Text 12"/>
          <p:cNvSpPr/>
          <p:nvPr/>
        </p:nvSpPr>
        <p:spPr>
          <a:xfrm>
            <a:off x="4480560" y="5111496"/>
            <a:ext cx="3017520" cy="786384"/>
          </a:xfrm>
          <a:prstGeom prst="roundRect">
            <a:avLst/>
          </a:prstGeom>
          <a:solidFill>
            <a:srgbClr val="FDE8EA"/>
          </a:solidFill>
          <a:ln>
            <a:solidFill>
              <a:srgbClr val="FDE8E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C62B32"/>
                </a:solidFill>
              </a:rPr>
              <a:t>Evaluación</a:t>
            </a:r>
            <a:endParaRPr lang="en-US" sz="1420" dirty="0"/>
          </a:p>
          <a:p>
            <a:pPr marL="0" indent="0" algn="ctr">
              <a:buNone/>
            </a:pPr>
            <a:r>
              <a:rPr lang="en-US" sz="1420" b="1" dirty="0">
                <a:solidFill>
                  <a:srgbClr val="C62B32"/>
                </a:solidFill>
              </a:rPr>
              <a:t>Eficacia, viabilidad y escala</a:t>
            </a:r>
            <a:endParaRPr lang="en-US" sz="14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Objetivo general y alcance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Dos cursos escolares para implementar, evaluar y ajustar medidas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04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777240" y="1417320"/>
            <a:ext cx="10424160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Mejorar la calidad del sistema educativo mediante medidas específicas adaptadas a las características de los centros participantes.</a:t>
            </a:r>
            <a:endParaRPr lang="en-US" sz="2700" dirty="0"/>
          </a:p>
        </p:txBody>
      </p:sp>
      <p:sp>
        <p:nvSpPr>
          <p:cNvPr id="9" name="Shape 6"/>
          <p:cNvSpPr/>
          <p:nvPr/>
        </p:nvSpPr>
        <p:spPr>
          <a:xfrm>
            <a:off x="1234440" y="3749040"/>
            <a:ext cx="9784080" cy="0"/>
          </a:xfrm>
          <a:prstGeom prst="line">
            <a:avLst/>
          </a:prstGeom>
          <a:noFill/>
          <a:ln w="381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s-ES" sz="2400"/>
          </a:p>
        </p:txBody>
      </p:sp>
      <p:sp>
        <p:nvSpPr>
          <p:cNvPr id="10" name="Text 7"/>
          <p:cNvSpPr/>
          <p:nvPr/>
        </p:nvSpPr>
        <p:spPr>
          <a:xfrm>
            <a:off x="914400" y="3493008"/>
            <a:ext cx="530352" cy="530352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1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12648" y="425196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850"/>
                </a:solidFill>
              </a:rPr>
              <a:t>Julio 2026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201168" y="4572000"/>
            <a:ext cx="19659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Diseño del piloto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y selección de centros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3310128" y="3493008"/>
            <a:ext cx="530352" cy="530352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2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3008376" y="425196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62B32"/>
                </a:solidFill>
              </a:rPr>
              <a:t>2-3 septiembre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2596896" y="4572000"/>
            <a:ext cx="19659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Formación </a:t>
            </a:r>
            <a:r>
              <a:rPr lang="en-US" sz="1400" dirty="0" err="1">
                <a:solidFill>
                  <a:srgbClr val="1D2939"/>
                </a:solidFill>
              </a:rPr>
              <a:t>inicial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705856" y="3493008"/>
            <a:ext cx="530352" cy="530352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3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5404104" y="425196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850"/>
                </a:solidFill>
              </a:rPr>
              <a:t>Curso 26/27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4992624" y="4572000"/>
            <a:ext cx="19659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Implementación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y seguimiento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101584" y="3493008"/>
            <a:ext cx="530352" cy="530352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4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7799832" y="425196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850"/>
                </a:solidFill>
              </a:rPr>
              <a:t>Curso 27/28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388352" y="4572000"/>
            <a:ext cx="19659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Consolidación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y evaluación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0497312" y="3493008"/>
            <a:ext cx="530352" cy="530352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5</a:t>
            </a: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10195560" y="425196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850"/>
                </a:solidFill>
              </a:rPr>
              <a:t>Después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9784080" y="4572000"/>
            <a:ext cx="19659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Extensión selectiva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D2939"/>
                </a:solidFill>
              </a:rPr>
              <a:t>y desarrollo normativo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3017520" y="5532120"/>
            <a:ext cx="6126480" cy="384048"/>
          </a:xfrm>
          <a:prstGeom prst="roundRect">
            <a:avLst/>
          </a:prstGeom>
          <a:solidFill>
            <a:srgbClr val="FDE8EA"/>
          </a:solidFill>
          <a:ln>
            <a:solidFill>
              <a:srgbClr val="F5C2C6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62B32"/>
                </a:solidFill>
              </a:rPr>
              <a:t>Duración: dos cursos escolares · 2026/2027 y 2027/2028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Objetivos específicos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De la detección de necesidades a la generación de buenas prácticas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 sz="2000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05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731520" y="1417320"/>
            <a:ext cx="640080" cy="64008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554480" y="146304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850"/>
                </a:solidFill>
              </a:rPr>
              <a:t>Diagnosticar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554480" y="1920240"/>
            <a:ext cx="44348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Analizar contexto socioeconómico, alumnado, recursos y organización interna.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Usar datos para priorizar necesidades concretas.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217920" y="1417320"/>
            <a:ext cx="640080" cy="640080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2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7040880" y="146304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2B32"/>
                </a:solidFill>
              </a:rPr>
              <a:t>Intervenir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040880" y="1920240"/>
            <a:ext cx="44348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Diseñar medidas organizativas y pedagógicas adaptadas.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Favorecer autonomía e innovación educativa.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31520" y="3474720"/>
            <a:ext cx="640080" cy="64008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3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1554480" y="352044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850"/>
                </a:solidFill>
              </a:rPr>
              <a:t>Incluir y convivir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1554480" y="3977640"/>
            <a:ext cx="44348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Mejorar la atención a la diversidad y la igualdad de oportunidades.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Formar en gestión positiva de la convivencia y mediación.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217920" y="3474720"/>
            <a:ext cx="640080" cy="640080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4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7040880" y="352044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2B32"/>
                </a:solidFill>
              </a:rPr>
              <a:t>Evaluar y escalar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7040880" y="3977640"/>
            <a:ext cx="44348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Medir impacto con indicadores objetivos.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D2939"/>
                </a:solidFill>
              </a:rPr>
              <a:t>Generar conocimiento y buenas prácticas para políticas futuras.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280160" y="5715000"/>
            <a:ext cx="9601200" cy="420624"/>
          </a:xfrm>
          <a:prstGeom prst="roundRect">
            <a:avLst/>
          </a:prstGeom>
          <a:solidFill>
            <a:srgbClr val="EEF6FB"/>
          </a:solidFill>
          <a:ln>
            <a:solidFill>
              <a:srgbClr val="DCEC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 err="1">
                <a:solidFill>
                  <a:srgbClr val="002850"/>
                </a:solidFill>
              </a:rPr>
              <a:t>Medidas</a:t>
            </a:r>
            <a:r>
              <a:rPr lang="en-US" sz="1550" b="1" dirty="0">
                <a:solidFill>
                  <a:srgbClr val="002850"/>
                </a:solidFill>
              </a:rPr>
              <a:t> </a:t>
            </a:r>
            <a:r>
              <a:rPr lang="en-US" sz="1600" b="1" dirty="0">
                <a:solidFill>
                  <a:srgbClr val="002850"/>
                </a:solidFill>
              </a:rPr>
              <a:t>específicas</a:t>
            </a:r>
            <a:r>
              <a:rPr lang="en-US" sz="1550" b="1" dirty="0">
                <a:solidFill>
                  <a:srgbClr val="002850"/>
                </a:solidFill>
              </a:rPr>
              <a:t> para contextos específicos, con seguimiento y evaluación de impacto.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Criterios para determinar centros participantes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Variables objetivas para identificar centros de singular complejidad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06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777240" y="1417320"/>
            <a:ext cx="502920" cy="50292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435608" y="1408176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Ratio media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1435608" y="1700784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&gt; 26 alumnos/as en algún nivel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777240" y="2441448"/>
            <a:ext cx="502920" cy="502920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435608" y="2432304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Interinidad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1435608" y="2724912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Alto porcentaje de interinos con vacante a inicio de curso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777240" y="3465576"/>
            <a:ext cx="502920" cy="50292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1435608" y="3456432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Alumnado ESO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1435608" y="3749040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&gt; </a:t>
            </a:r>
            <a:r>
              <a:rPr lang="en-US" dirty="0">
                <a:solidFill>
                  <a:srgbClr val="1D2939"/>
                </a:solidFill>
                <a:highlight>
                  <a:srgbClr val="FFFF00"/>
                </a:highlight>
              </a:rPr>
              <a:t>300 </a:t>
            </a:r>
            <a:r>
              <a:rPr lang="en-US" dirty="0">
                <a:solidFill>
                  <a:srgbClr val="1D2939"/>
                </a:solidFill>
              </a:rPr>
              <a:t>estudiantes</a:t>
            </a: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777240" y="4489704"/>
            <a:ext cx="502920" cy="502920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435608" y="4480560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Promoción / titulación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1435608" y="4773168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&lt; 86%</a:t>
            </a: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6355080" y="1417320"/>
            <a:ext cx="502920" cy="50292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7013448" y="1408176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Materias pendientes</a:t>
            </a: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7013448" y="1700784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&gt; </a:t>
            </a:r>
            <a:r>
              <a:rPr lang="en-US" dirty="0">
                <a:solidFill>
                  <a:srgbClr val="1D2939"/>
                </a:solidFill>
                <a:highlight>
                  <a:srgbClr val="FFFF00"/>
                </a:highlight>
              </a:rPr>
              <a:t>25% </a:t>
            </a:r>
            <a:r>
              <a:rPr lang="en-US" dirty="0">
                <a:solidFill>
                  <a:srgbClr val="1D2939"/>
                </a:solidFill>
              </a:rPr>
              <a:t>del alumnado promociona con pendientes</a:t>
            </a: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6355080" y="2441448"/>
            <a:ext cx="502920" cy="502920"/>
          </a:xfrm>
          <a:prstGeom prst="ellipse">
            <a:avLst/>
          </a:prstGeom>
          <a:solidFill>
            <a:srgbClr val="C62B32"/>
          </a:solidFill>
          <a:ln>
            <a:solidFill>
              <a:srgbClr val="C62B32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6</a:t>
            </a:r>
            <a:endParaRPr lang="en-US" sz="2000" dirty="0"/>
          </a:p>
        </p:txBody>
      </p:sp>
      <p:sp>
        <p:nvSpPr>
          <p:cNvPr id="25" name="Text 22"/>
          <p:cNvSpPr/>
          <p:nvPr/>
        </p:nvSpPr>
        <p:spPr>
          <a:xfrm>
            <a:off x="7013448" y="2432304"/>
            <a:ext cx="2286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ISEC</a:t>
            </a:r>
            <a:endParaRPr lang="en-US" dirty="0"/>
          </a:p>
        </p:txBody>
      </p:sp>
      <p:sp>
        <p:nvSpPr>
          <p:cNvPr id="26" name="Text 23"/>
          <p:cNvSpPr/>
          <p:nvPr/>
        </p:nvSpPr>
        <p:spPr>
          <a:xfrm>
            <a:off x="7013448" y="2724912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Por debajo de la media</a:t>
            </a: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6355080" y="3465576"/>
            <a:ext cx="502920" cy="502920"/>
          </a:xfrm>
          <a:prstGeom prst="ellipse">
            <a:avLst/>
          </a:prstGeom>
          <a:solidFill>
            <a:srgbClr val="002850"/>
          </a:solidFill>
          <a:ln>
            <a:solidFill>
              <a:srgbClr val="00285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7</a:t>
            </a:r>
            <a:endParaRPr lang="en-US" sz="2000" dirty="0"/>
          </a:p>
        </p:txBody>
      </p:sp>
      <p:sp>
        <p:nvSpPr>
          <p:cNvPr id="28" name="Text 25"/>
          <p:cNvSpPr/>
          <p:nvPr/>
        </p:nvSpPr>
        <p:spPr>
          <a:xfrm>
            <a:off x="7013448" y="3456432"/>
            <a:ext cx="32583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Escolarización sobrevenida</a:t>
            </a:r>
            <a:endParaRPr lang="en-US" dirty="0"/>
          </a:p>
        </p:txBody>
      </p:sp>
      <p:sp>
        <p:nvSpPr>
          <p:cNvPr id="29" name="Text 26"/>
          <p:cNvSpPr/>
          <p:nvPr/>
        </p:nvSpPr>
        <p:spPr>
          <a:xfrm>
            <a:off x="7013448" y="3749040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Alto índice de incorporación no prevista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Medidas I · Refuerzo de recursos y organización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Instrumentos para ajustar la respuesta al contexto de cada centro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07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22960" y="1417320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0,5–2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822960" y="1993900"/>
            <a:ext cx="21031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cupo extraordinario según características del centro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3337560" y="1417320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62B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0,5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3337560" y="1993900"/>
            <a:ext cx="274320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cupo para refuerzo de convivencia vinculado al Plan de Igualdad y Convivencia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00800" y="1417320"/>
            <a:ext cx="2468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+1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6400800" y="1993900"/>
            <a:ext cx="24688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unidad adicional cuando la admisión sobrevenida lo haga necesario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9235440" y="1417320"/>
            <a:ext cx="1920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62B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↻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9210040" y="1747012"/>
            <a:ext cx="2468880" cy="6578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gestión flexible y eficiente de recursos humanos y materiales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22960" y="3063240"/>
            <a:ext cx="4983480" cy="822960"/>
          </a:xfrm>
          <a:prstGeom prst="roundRect">
            <a:avLst/>
          </a:prstGeom>
          <a:solidFill>
            <a:srgbClr val="EEF6FB"/>
          </a:solidFill>
          <a:ln>
            <a:solidFill>
              <a:srgbClr val="DCEC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2850"/>
                </a:solidFill>
              </a:rPr>
              <a:t>Cupo extraordinario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002850"/>
                </a:solidFill>
              </a:rPr>
              <a:t>Mantenimiento o aumento del cupo, graduado en función de la singularidad del centro.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309360" y="3063240"/>
            <a:ext cx="4983480" cy="822960"/>
          </a:xfrm>
          <a:prstGeom prst="roundRect">
            <a:avLst/>
          </a:prstGeom>
          <a:solidFill>
            <a:srgbClr val="FDE8EA"/>
          </a:solidFill>
          <a:ln>
            <a:solidFill>
              <a:srgbClr val="F5C2C6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62B32"/>
                </a:solidFill>
              </a:rPr>
              <a:t>Convivencia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C62B32"/>
                </a:solidFill>
              </a:rPr>
              <a:t>Refuerzo específico para analizar datos propios y mejorar el clima escolar.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22960" y="4297680"/>
            <a:ext cx="4983480" cy="822960"/>
          </a:xfrm>
          <a:prstGeom prst="roundRect">
            <a:avLst/>
          </a:prstGeom>
          <a:solidFill>
            <a:srgbClr val="EEF6FB"/>
          </a:solidFill>
          <a:ln>
            <a:solidFill>
              <a:srgbClr val="DCECF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2850"/>
                </a:solidFill>
              </a:rPr>
              <a:t>Ratios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002850"/>
                </a:solidFill>
              </a:rPr>
              <a:t>Respuesta a incrementos derivados de escolarización sobrevenida con unidad adicional si procede.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6309360" y="4297680"/>
            <a:ext cx="4983480" cy="822960"/>
          </a:xfrm>
          <a:prstGeom prst="roundRect">
            <a:avLst/>
          </a:prstGeom>
          <a:solidFill>
            <a:srgbClr val="FDE8EA"/>
          </a:solidFill>
          <a:ln>
            <a:solidFill>
              <a:srgbClr val="F5C2C6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62B32"/>
                </a:solidFill>
              </a:rPr>
              <a:t>Organización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C62B32"/>
                </a:solidFill>
              </a:rPr>
              <a:t>Flexibilidad curricular y organizativa: ámbitos, agrupamientos flexibles y optativas propias.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sz="2300" b="1">
                <a:solidFill>
                  <a:srgbClr val="002850"/>
                </a:solidFill>
                <a:latin typeface="Aptos Display"/>
              </a:rPr>
              <a:t>Medidas II · Formación y acompañamiento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1050">
                <a:solidFill>
                  <a:srgbClr val="667085"/>
                </a:solidFill>
                <a:latin typeface="Aptos"/>
              </a:rPr>
              <a:t>Modelo aplicado: sensibilización, itinerarios, acompañamiento y mejora continua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 sz="2400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08</a:t>
            </a:r>
            <a:endParaRPr lang="en-US" sz="800" dirty="0"/>
          </a:p>
        </p:txBody>
      </p:sp>
      <p:sp>
        <p:nvSpPr>
          <p:cNvPr id="8" name="Rounded Rectangle 7"/>
          <p:cNvSpPr/>
          <p:nvPr/>
        </p:nvSpPr>
        <p:spPr>
          <a:xfrm>
            <a:off x="640080" y="1005840"/>
            <a:ext cx="1965960" cy="731520"/>
          </a:xfrm>
          <a:prstGeom prst="roundRect">
            <a:avLst/>
          </a:prstGeom>
          <a:solidFill>
            <a:srgbClr val="ECF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" name="Rectangle 8"/>
          <p:cNvSpPr/>
          <p:nvPr/>
        </p:nvSpPr>
        <p:spPr>
          <a:xfrm>
            <a:off x="640080" y="1005840"/>
            <a:ext cx="73152" cy="731520"/>
          </a:xfrm>
          <a:prstGeom prst="rect">
            <a:avLst/>
          </a:prstGeom>
          <a:solidFill>
            <a:srgbClr val="00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" name="TextBox 9"/>
          <p:cNvSpPr txBox="1"/>
          <p:nvPr/>
        </p:nvSpPr>
        <p:spPr>
          <a:xfrm>
            <a:off x="786384" y="1078992"/>
            <a:ext cx="1764792" cy="5668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 dirty="0">
                <a:solidFill>
                  <a:srgbClr val="002850"/>
                </a:solidFill>
                <a:latin typeface="Aptos Display"/>
              </a:rPr>
              <a:t>2</a:t>
            </a:r>
            <a:r>
              <a:rPr lang="es-ES" sz="1600" b="1" dirty="0">
                <a:solidFill>
                  <a:srgbClr val="002850"/>
                </a:solidFill>
                <a:latin typeface="Aptos Display"/>
              </a:rPr>
              <a:t>1</a:t>
            </a:r>
            <a:r>
              <a:rPr sz="1600" b="1" dirty="0">
                <a:solidFill>
                  <a:srgbClr val="002850"/>
                </a:solidFill>
                <a:latin typeface="Aptos Display"/>
              </a:rPr>
              <a:t> </a:t>
            </a:r>
            <a:r>
              <a:rPr sz="1600" b="1" dirty="0" err="1">
                <a:solidFill>
                  <a:srgbClr val="002850"/>
                </a:solidFill>
                <a:latin typeface="Aptos Display"/>
              </a:rPr>
              <a:t>centros</a:t>
            </a:r>
            <a:endParaRPr sz="1600" b="1" dirty="0">
              <a:solidFill>
                <a:srgbClr val="002850"/>
              </a:solidFill>
              <a:latin typeface="Aptos Display"/>
            </a:endParaRPr>
          </a:p>
          <a:p>
            <a:pPr>
              <a:spcBef>
                <a:spcPts val="100"/>
              </a:spcBef>
            </a:pPr>
            <a:r>
              <a:rPr sz="1000" dirty="0" err="1">
                <a:solidFill>
                  <a:srgbClr val="667085"/>
                </a:solidFill>
                <a:latin typeface="Aptos"/>
              </a:rPr>
              <a:t>aprox</a:t>
            </a:r>
            <a:r>
              <a:rPr sz="1000" dirty="0">
                <a:solidFill>
                  <a:srgbClr val="667085"/>
                </a:solidFill>
                <a:latin typeface="Aptos"/>
              </a:rPr>
              <a:t>. 2.000 </a:t>
            </a:r>
            <a:r>
              <a:rPr sz="1000" dirty="0" err="1">
                <a:solidFill>
                  <a:srgbClr val="667085"/>
                </a:solidFill>
                <a:latin typeface="Aptos"/>
              </a:rPr>
              <a:t>docentes</a:t>
            </a:r>
            <a:r>
              <a:rPr sz="1000" dirty="0">
                <a:solidFill>
                  <a:srgbClr val="667085"/>
                </a:solidFill>
                <a:latin typeface="Aptos"/>
              </a:rPr>
              <a:t> </a:t>
            </a:r>
            <a:r>
              <a:rPr sz="1000" dirty="0" err="1">
                <a:solidFill>
                  <a:srgbClr val="667085"/>
                </a:solidFill>
                <a:latin typeface="Aptos"/>
              </a:rPr>
              <a:t>potenciales</a:t>
            </a:r>
            <a:endParaRPr sz="1000" dirty="0">
              <a:solidFill>
                <a:srgbClr val="667085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788920" y="1005840"/>
            <a:ext cx="2331720" cy="731520"/>
          </a:xfrm>
          <a:prstGeom prst="roundRect">
            <a:avLst/>
          </a:prstGeom>
          <a:solidFill>
            <a:srgbClr val="FADF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2" name="Rectangle 11"/>
          <p:cNvSpPr/>
          <p:nvPr/>
        </p:nvSpPr>
        <p:spPr>
          <a:xfrm>
            <a:off x="2788920" y="1005840"/>
            <a:ext cx="73152" cy="731520"/>
          </a:xfrm>
          <a:prstGeom prst="rect">
            <a:avLst/>
          </a:prstGeom>
          <a:solidFill>
            <a:srgbClr val="C62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3" name="TextBox 12"/>
          <p:cNvSpPr txBox="1"/>
          <p:nvPr/>
        </p:nvSpPr>
        <p:spPr>
          <a:xfrm>
            <a:off x="2935224" y="1078992"/>
            <a:ext cx="2130551" cy="5668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 dirty="0">
                <a:solidFill>
                  <a:srgbClr val="C62B32"/>
                </a:solidFill>
                <a:latin typeface="Aptos Display"/>
              </a:rPr>
              <a:t>2 y 3 </a:t>
            </a:r>
            <a:r>
              <a:rPr sz="1600" b="1" dirty="0" err="1">
                <a:solidFill>
                  <a:srgbClr val="C62B32"/>
                </a:solidFill>
                <a:latin typeface="Aptos Display"/>
              </a:rPr>
              <a:t>septiembre</a:t>
            </a:r>
            <a:endParaRPr sz="1600" b="1" dirty="0">
              <a:solidFill>
                <a:srgbClr val="C62B32"/>
              </a:solidFill>
              <a:latin typeface="Aptos Display"/>
            </a:endParaRPr>
          </a:p>
          <a:p>
            <a:pPr>
              <a:spcBef>
                <a:spcPts val="100"/>
              </a:spcBef>
            </a:pPr>
            <a:r>
              <a:rPr sz="1000" dirty="0">
                <a:solidFill>
                  <a:srgbClr val="667085"/>
                </a:solidFill>
                <a:latin typeface="Aptos"/>
              </a:rPr>
              <a:t>10:00–13:00 · </a:t>
            </a:r>
            <a:r>
              <a:rPr lang="es-ES" sz="1000" dirty="0">
                <a:solidFill>
                  <a:srgbClr val="667085"/>
                </a:solidFill>
                <a:latin typeface="Aptos"/>
              </a:rPr>
              <a:t>(misma formación en 2 fechas)</a:t>
            </a:r>
            <a:endParaRPr sz="1000" dirty="0">
              <a:solidFill>
                <a:srgbClr val="667085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03520" y="1005840"/>
            <a:ext cx="2194560" cy="731520"/>
          </a:xfrm>
          <a:prstGeom prst="roundRect">
            <a:avLst/>
          </a:prstGeom>
          <a:solidFill>
            <a:srgbClr val="D9E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5" name="Rectangle 14"/>
          <p:cNvSpPr/>
          <p:nvPr/>
        </p:nvSpPr>
        <p:spPr>
          <a:xfrm>
            <a:off x="5303520" y="1005840"/>
            <a:ext cx="73152" cy="731520"/>
          </a:xfrm>
          <a:prstGeom prst="rect">
            <a:avLst/>
          </a:prstGeom>
          <a:solidFill>
            <a:srgbClr val="0036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6" name="TextBox 15"/>
          <p:cNvSpPr txBox="1"/>
          <p:nvPr/>
        </p:nvSpPr>
        <p:spPr>
          <a:xfrm>
            <a:off x="5449824" y="1078992"/>
            <a:ext cx="1993391" cy="5668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>
                <a:solidFill>
                  <a:srgbClr val="003664"/>
                </a:solidFill>
                <a:latin typeface="Aptos Display"/>
              </a:rPr>
              <a:t>Desde 8 septiembre</a:t>
            </a:r>
          </a:p>
          <a:p>
            <a:pPr>
              <a:spcBef>
                <a:spcPts val="100"/>
              </a:spcBef>
            </a:pPr>
            <a:r>
              <a:rPr sz="1000">
                <a:solidFill>
                  <a:srgbClr val="667085"/>
                </a:solidFill>
                <a:latin typeface="Aptos"/>
              </a:rPr>
              <a:t>materiales en abierto para nuevas incorporaciones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80960" y="1005840"/>
            <a:ext cx="3246120" cy="731520"/>
          </a:xfrm>
          <a:prstGeom prst="roundRect">
            <a:avLst/>
          </a:prstGeom>
          <a:solidFill>
            <a:srgbClr val="FADF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8" name="Rectangle 17"/>
          <p:cNvSpPr/>
          <p:nvPr/>
        </p:nvSpPr>
        <p:spPr>
          <a:xfrm>
            <a:off x="7680960" y="1005840"/>
            <a:ext cx="73152" cy="731520"/>
          </a:xfrm>
          <a:prstGeom prst="rect">
            <a:avLst/>
          </a:prstGeom>
          <a:solidFill>
            <a:srgbClr val="C62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9" name="TextBox 18"/>
          <p:cNvSpPr txBox="1"/>
          <p:nvPr/>
        </p:nvSpPr>
        <p:spPr>
          <a:xfrm>
            <a:off x="7827264" y="1078992"/>
            <a:ext cx="304495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b="1" dirty="0">
                <a:solidFill>
                  <a:srgbClr val="C62B32"/>
                </a:solidFill>
                <a:latin typeface="Aptos Display"/>
              </a:rPr>
              <a:t>30 h </a:t>
            </a:r>
            <a:r>
              <a:rPr sz="1600" b="1" dirty="0" err="1">
                <a:solidFill>
                  <a:srgbClr val="C62B32"/>
                </a:solidFill>
                <a:latin typeface="Aptos Display"/>
              </a:rPr>
              <a:t>líneas</a:t>
            </a:r>
            <a:r>
              <a:rPr sz="1600" b="1" dirty="0">
                <a:solidFill>
                  <a:srgbClr val="C62B32"/>
                </a:solidFill>
                <a:latin typeface="Aptos Display"/>
              </a:rPr>
              <a:t> A/B · 15 h </a:t>
            </a:r>
            <a:r>
              <a:rPr sz="1600" b="1" dirty="0" err="1">
                <a:solidFill>
                  <a:srgbClr val="C62B32"/>
                </a:solidFill>
                <a:latin typeface="Aptos Display"/>
              </a:rPr>
              <a:t>línea</a:t>
            </a:r>
            <a:r>
              <a:rPr sz="1600" b="1" dirty="0">
                <a:solidFill>
                  <a:srgbClr val="C62B32"/>
                </a:solidFill>
                <a:latin typeface="Aptos Display"/>
              </a:rPr>
              <a:t> 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" y="1856231"/>
            <a:ext cx="10241280" cy="44935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400" b="0">
                <a:solidFill>
                  <a:srgbClr val="002850"/>
                </a:solidFill>
                <a:latin typeface="Aptos"/>
              </a:rPr>
              <a:t>La formación no se plantea como una acción aislada: se convierte en un proceso de acompañamiento para transformar pautas de intervención en medidas concretas, sostenibles y adaptadas a cada centro.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4600" y="2431847"/>
            <a:ext cx="3383280" cy="29546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b="1" dirty="0" err="1">
                <a:solidFill>
                  <a:srgbClr val="C62B32"/>
                </a:solidFill>
                <a:latin typeface="Aptos"/>
              </a:rPr>
              <a:t>Líneas</a:t>
            </a:r>
            <a:r>
              <a:rPr b="1" dirty="0">
                <a:solidFill>
                  <a:srgbClr val="C62B32"/>
                </a:solidFill>
                <a:latin typeface="Aptos"/>
              </a:rPr>
              <a:t> de </a:t>
            </a:r>
            <a:r>
              <a:rPr b="1" dirty="0" err="1">
                <a:solidFill>
                  <a:srgbClr val="C62B32"/>
                </a:solidFill>
                <a:latin typeface="Aptos"/>
              </a:rPr>
              <a:t>intervención</a:t>
            </a:r>
            <a:r>
              <a:rPr b="1" dirty="0">
                <a:solidFill>
                  <a:srgbClr val="C62B32"/>
                </a:solidFill>
                <a:latin typeface="Aptos"/>
              </a:rPr>
              <a:t> en aula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28149" y="2463533"/>
            <a:ext cx="2468880" cy="29546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b="1" dirty="0">
                <a:solidFill>
                  <a:srgbClr val="C62B32"/>
                </a:solidFill>
                <a:latin typeface="Aptos"/>
              </a:rPr>
              <a:t>Línea de </a:t>
            </a:r>
            <a:r>
              <a:rPr b="1" dirty="0" err="1">
                <a:solidFill>
                  <a:srgbClr val="C62B32"/>
                </a:solidFill>
                <a:latin typeface="Aptos"/>
              </a:rPr>
              <a:t>centro</a:t>
            </a:r>
            <a:endParaRPr b="1" dirty="0">
              <a:solidFill>
                <a:srgbClr val="C62B32"/>
              </a:solidFill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2648" y="2853576"/>
            <a:ext cx="3154680" cy="1280160"/>
          </a:xfrm>
          <a:prstGeom prst="roundRect">
            <a:avLst/>
          </a:prstGeom>
          <a:solidFill>
            <a:srgbClr val="ECF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24" name="Rectangle 23"/>
          <p:cNvSpPr/>
          <p:nvPr/>
        </p:nvSpPr>
        <p:spPr>
          <a:xfrm>
            <a:off x="612648" y="2853576"/>
            <a:ext cx="109728" cy="1280160"/>
          </a:xfrm>
          <a:prstGeom prst="rect">
            <a:avLst/>
          </a:prstGeom>
          <a:solidFill>
            <a:srgbClr val="00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25" name="TextBox 24"/>
          <p:cNvSpPr txBox="1"/>
          <p:nvPr/>
        </p:nvSpPr>
        <p:spPr>
          <a:xfrm>
            <a:off x="813815" y="2990736"/>
            <a:ext cx="2411238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b="1">
                <a:solidFill>
                  <a:srgbClr val="002850"/>
                </a:solidFill>
                <a:latin typeface="Aptos Display"/>
              </a:rPr>
              <a:t>A · Inclusión y diversidad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13815" y="3310776"/>
            <a:ext cx="2825496" cy="7788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2000"/>
              </a:lnSpc>
            </a:pPr>
            <a:r>
              <a:rPr sz="1100">
                <a:solidFill>
                  <a:srgbClr val="1E2A36"/>
                </a:solidFill>
                <a:latin typeface="Aptos"/>
              </a:rPr>
              <a:t>Para todo el profesorado, especialmente tutorías. Aula inclusiva, acogida, apoyo lingüístico básico, actividades multinivel, agrupamientos flexibles, apoyos dentro del aula y DUA.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950207" y="2853576"/>
            <a:ext cx="3154680" cy="1280160"/>
          </a:xfrm>
          <a:prstGeom prst="roundRect">
            <a:avLst/>
          </a:prstGeom>
          <a:solidFill>
            <a:srgbClr val="FADF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28" name="Rectangle 27"/>
          <p:cNvSpPr/>
          <p:nvPr/>
        </p:nvSpPr>
        <p:spPr>
          <a:xfrm>
            <a:off x="3950207" y="2853576"/>
            <a:ext cx="109728" cy="1280160"/>
          </a:xfrm>
          <a:prstGeom prst="rect">
            <a:avLst/>
          </a:prstGeom>
          <a:solidFill>
            <a:srgbClr val="C62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29" name="TextBox 28"/>
          <p:cNvSpPr txBox="1"/>
          <p:nvPr/>
        </p:nvSpPr>
        <p:spPr>
          <a:xfrm>
            <a:off x="4151375" y="2990736"/>
            <a:ext cx="2690224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b="1">
                <a:solidFill>
                  <a:srgbClr val="C62B32"/>
                </a:solidFill>
                <a:latin typeface="Aptos Display"/>
              </a:rPr>
              <a:t>B · Gestión positiva del aula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51375" y="3310776"/>
            <a:ext cx="2825496" cy="7788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2000"/>
              </a:lnSpc>
            </a:pPr>
            <a:r>
              <a:rPr sz="1100">
                <a:solidFill>
                  <a:srgbClr val="1E2A36"/>
                </a:solidFill>
                <a:latin typeface="Aptos"/>
              </a:rPr>
              <a:t>Para todo el profesorado. Clima seguro, normas y rutinas, prevención de conductas disruptivas, comunicación positiva, regulación emocional, desescalada y prácticas restaurativas.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287768" y="2853576"/>
            <a:ext cx="3611880" cy="1280160"/>
          </a:xfrm>
          <a:prstGeom prst="roundRect">
            <a:avLst/>
          </a:prstGeom>
          <a:solidFill>
            <a:srgbClr val="E4F1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32" name="Rectangle 31"/>
          <p:cNvSpPr/>
          <p:nvPr/>
        </p:nvSpPr>
        <p:spPr>
          <a:xfrm>
            <a:off x="7287768" y="2853576"/>
            <a:ext cx="109728" cy="1280160"/>
          </a:xfrm>
          <a:prstGeom prst="rect">
            <a:avLst/>
          </a:prstGeom>
          <a:solidFill>
            <a:srgbClr val="0036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33" name="TextBox 32"/>
          <p:cNvSpPr txBox="1"/>
          <p:nvPr/>
        </p:nvSpPr>
        <p:spPr>
          <a:xfrm>
            <a:off x="7488936" y="2990736"/>
            <a:ext cx="3097066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b="1">
                <a:solidFill>
                  <a:srgbClr val="003664"/>
                </a:solidFill>
                <a:latin typeface="Aptos Display"/>
              </a:rPr>
              <a:t>C · Medidas de centro y familias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88936" y="3310776"/>
            <a:ext cx="3282696" cy="6231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92000"/>
              </a:lnSpc>
            </a:pPr>
            <a:r>
              <a:rPr sz="1100">
                <a:solidFill>
                  <a:srgbClr val="1E2A36"/>
                </a:solidFill>
                <a:latin typeface="Aptos"/>
              </a:rPr>
              <a:t>Equipos directivos, orientación y bienestar. Diagnóstico organizativo, acogida de profesorado y alumnado nuevo, coordinación interna, mediación, patios inclusivos, relación con familias y entorno.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4306456"/>
            <a:ext cx="2926080" cy="23391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400" b="1">
                <a:solidFill>
                  <a:srgbClr val="002850"/>
                </a:solidFill>
                <a:latin typeface="Aptos"/>
              </a:rPr>
              <a:t>Metodología de cada módulo</a:t>
            </a:r>
          </a:p>
        </p:txBody>
      </p:sp>
      <p:sp>
        <p:nvSpPr>
          <p:cNvPr id="36" name="Oval 35"/>
          <p:cNvSpPr/>
          <p:nvPr/>
        </p:nvSpPr>
        <p:spPr>
          <a:xfrm>
            <a:off x="1700784" y="4787953"/>
            <a:ext cx="384048" cy="384048"/>
          </a:xfrm>
          <a:prstGeom prst="ellipse">
            <a:avLst/>
          </a:prstGeom>
          <a:solidFill>
            <a:srgbClr val="C62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157984" y="4760520"/>
            <a:ext cx="1188720" cy="57246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C62B32"/>
                </a:solidFill>
                <a:latin typeface="Aptos"/>
              </a:rPr>
              <a:t>Formación
estrategias y recursos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3209544" y="4979977"/>
            <a:ext cx="338328" cy="0"/>
          </a:xfrm>
          <a:prstGeom prst="line">
            <a:avLst/>
          </a:prstGeom>
          <a:ln w="12700">
            <a:solidFill>
              <a:srgbClr val="6670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3694176" y="4787953"/>
            <a:ext cx="384048" cy="384048"/>
          </a:xfrm>
          <a:prstGeom prst="ellipse">
            <a:avLst/>
          </a:prstGeom>
          <a:solidFill>
            <a:srgbClr val="00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51376" y="4760520"/>
            <a:ext cx="1188720" cy="38779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002850"/>
                </a:solidFill>
                <a:latin typeface="Aptos"/>
              </a:rPr>
              <a:t>Implementación
en contexto real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202936" y="4979977"/>
            <a:ext cx="338328" cy="0"/>
          </a:xfrm>
          <a:prstGeom prst="line">
            <a:avLst/>
          </a:prstGeom>
          <a:ln w="12700">
            <a:solidFill>
              <a:srgbClr val="6670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5687568" y="4787953"/>
            <a:ext cx="384048" cy="384048"/>
          </a:xfrm>
          <a:prstGeom prst="ellipse">
            <a:avLst/>
          </a:prstGeom>
          <a:solidFill>
            <a:srgbClr val="C62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44768" y="4760520"/>
            <a:ext cx="1188720" cy="38779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002850"/>
                </a:solidFill>
                <a:latin typeface="Aptos"/>
              </a:rPr>
              <a:t>Seguimiento
e intercambio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7196328" y="4979977"/>
            <a:ext cx="338328" cy="0"/>
          </a:xfrm>
          <a:prstGeom prst="line">
            <a:avLst/>
          </a:prstGeom>
          <a:ln w="12700">
            <a:solidFill>
              <a:srgbClr val="6670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7680960" y="4787953"/>
            <a:ext cx="384048" cy="384048"/>
          </a:xfrm>
          <a:prstGeom prst="ellipse">
            <a:avLst/>
          </a:prstGeom>
          <a:solidFill>
            <a:srgbClr val="002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138160" y="4760520"/>
            <a:ext cx="1188720" cy="57246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002850"/>
                </a:solidFill>
                <a:latin typeface="Aptos"/>
              </a:rPr>
              <a:t>Rediseño
y nueva aplicación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40080" y="5586616"/>
            <a:ext cx="10287000" cy="502920"/>
          </a:xfrm>
          <a:prstGeom prst="roundRect">
            <a:avLst/>
          </a:prstGeom>
          <a:solidFill>
            <a:srgbClr val="ECF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600"/>
          </a:p>
        </p:txBody>
      </p:sp>
      <p:sp>
        <p:nvSpPr>
          <p:cNvPr id="51" name="TextBox 50"/>
          <p:cNvSpPr txBox="1"/>
          <p:nvPr/>
        </p:nvSpPr>
        <p:spPr>
          <a:xfrm>
            <a:off x="868680" y="5714632"/>
            <a:ext cx="1645920" cy="203133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C62B32"/>
                </a:solidFill>
                <a:latin typeface="Aptos"/>
              </a:rPr>
              <a:t>Septiembre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423160" y="5714632"/>
            <a:ext cx="1737360" cy="203133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002850"/>
                </a:solidFill>
                <a:latin typeface="Aptos"/>
              </a:rPr>
              <a:t>Oct.–dic.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77639" y="5714632"/>
            <a:ext cx="1737360" cy="203133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002850"/>
                </a:solidFill>
                <a:latin typeface="Aptos"/>
              </a:rPr>
              <a:t>Ene.–mar.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577840" y="5714632"/>
            <a:ext cx="1737360" cy="203133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002850"/>
                </a:solidFill>
                <a:latin typeface="Aptos"/>
              </a:rPr>
              <a:t>Abr.–may.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178040" y="5714632"/>
            <a:ext cx="1463040" cy="203133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200" b="1">
                <a:solidFill>
                  <a:srgbClr val="002850"/>
                </a:solidFill>
                <a:latin typeface="Aptos"/>
              </a:rPr>
              <a:t>Junio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68680" y="5897512"/>
            <a:ext cx="1645920" cy="18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lang="es-ES" sz="1100" b="0" dirty="0">
                <a:solidFill>
                  <a:srgbClr val="667085"/>
                </a:solidFill>
                <a:latin typeface="Aptos"/>
              </a:rPr>
              <a:t>Sesión inicial</a:t>
            </a:r>
            <a:endParaRPr sz="1100" b="0" dirty="0">
              <a:solidFill>
                <a:srgbClr val="667085"/>
              </a:solidFill>
              <a:latin typeface="Aptos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423160" y="5897512"/>
            <a:ext cx="1737360" cy="18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Aptos"/>
              </a:rPr>
              <a:t>módulo 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977639" y="5897512"/>
            <a:ext cx="1737360" cy="18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Aptos"/>
              </a:rPr>
              <a:t>módulo 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577840" y="5897512"/>
            <a:ext cx="1737360" cy="18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Aptos"/>
              </a:rPr>
              <a:t>módulo 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178040" y="5897512"/>
            <a:ext cx="1463040" cy="18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/>
            <a:r>
              <a:rPr sz="1100" b="0">
                <a:solidFill>
                  <a:srgbClr val="667085"/>
                </a:solidFill>
                <a:latin typeface="Aptos"/>
              </a:rPr>
              <a:t>buenas prácticas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cx_extract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0" y="256032"/>
            <a:ext cx="1024128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310896"/>
            <a:ext cx="9052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00285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Medidas III · Innovación, familias y bienestar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66928" y="694944"/>
            <a:ext cx="9052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667085"/>
                </a:solidFill>
              </a:rPr>
              <a:t>Acciones para mejorar clima, participación y respuesta pedagógica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66928" y="1033272"/>
            <a:ext cx="1078992" cy="45720"/>
          </a:xfrm>
          <a:prstGeom prst="rect">
            <a:avLst/>
          </a:prstGeom>
          <a:solidFill>
            <a:srgbClr val="C62B32"/>
          </a:solidFill>
          <a:ln w="12700">
            <a:solidFill>
              <a:srgbClr val="C62B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566928" y="6556248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8A2B3"/>
                </a:solidFill>
              </a:rPr>
              <a:t>Viceconsejería de Educación, Universidades e Investigación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402568" y="6492240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002850"/>
                </a:solidFill>
              </a:rPr>
              <a:t>09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22960" y="138988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Flexibilidad curricular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3611880" y="1572768"/>
            <a:ext cx="822960" cy="0"/>
          </a:xfrm>
          <a:prstGeom prst="line">
            <a:avLst/>
          </a:prstGeom>
          <a:noFill/>
          <a:ln w="25400">
            <a:solidFill>
              <a:srgbClr val="002850"/>
            </a:solidFill>
            <a:prstDash val="solid"/>
            <a:tailEnd type="triangle"/>
          </a:ln>
        </p:spPr>
        <p:txBody>
          <a:bodyPr/>
          <a:lstStyle/>
          <a:p>
            <a:endParaRPr lang="es-ES" sz="2400"/>
          </a:p>
        </p:txBody>
      </p:sp>
      <p:sp>
        <p:nvSpPr>
          <p:cNvPr id="10" name="Text 7"/>
          <p:cNvSpPr/>
          <p:nvPr/>
        </p:nvSpPr>
        <p:spPr>
          <a:xfrm>
            <a:off x="4663440" y="1362456"/>
            <a:ext cx="6263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Diseño de materias optativas propias, organización por ámbitos y agrupaciones flexibles.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822960" y="2505456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Relación con familias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3611880" y="2688336"/>
            <a:ext cx="822960" cy="0"/>
          </a:xfrm>
          <a:prstGeom prst="line">
            <a:avLst/>
          </a:prstGeom>
          <a:noFill/>
          <a:ln w="25400">
            <a:solidFill>
              <a:srgbClr val="002850"/>
            </a:solidFill>
            <a:prstDash val="solid"/>
            <a:tailEnd type="triangle"/>
          </a:ln>
        </p:spPr>
        <p:txBody>
          <a:bodyPr/>
          <a:lstStyle/>
          <a:p>
            <a:endParaRPr lang="es-ES" sz="2400"/>
          </a:p>
        </p:txBody>
      </p:sp>
      <p:sp>
        <p:nvSpPr>
          <p:cNvPr id="13" name="Text 10"/>
          <p:cNvSpPr/>
          <p:nvPr/>
        </p:nvSpPr>
        <p:spPr>
          <a:xfrm>
            <a:off x="4663440" y="2478024"/>
            <a:ext cx="6263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Asesoramiento para mejorar el clima escolar, coordinación local y formación para familias.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822960" y="362102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62B32"/>
                </a:solidFill>
              </a:rPr>
              <a:t>Bienestar socioemocional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3611880" y="3803904"/>
            <a:ext cx="822960" cy="0"/>
          </a:xfrm>
          <a:prstGeom prst="line">
            <a:avLst/>
          </a:prstGeom>
          <a:noFill/>
          <a:ln w="25400">
            <a:solidFill>
              <a:srgbClr val="C62B32"/>
            </a:solidFill>
            <a:prstDash val="solid"/>
            <a:tailEnd type="triangle"/>
          </a:ln>
        </p:spPr>
        <p:txBody>
          <a:bodyPr/>
          <a:lstStyle/>
          <a:p>
            <a:endParaRPr lang="es-ES" sz="2400"/>
          </a:p>
        </p:txBody>
      </p:sp>
      <p:sp>
        <p:nvSpPr>
          <p:cNvPr id="16" name="Text 13"/>
          <p:cNvSpPr/>
          <p:nvPr/>
        </p:nvSpPr>
        <p:spPr>
          <a:xfrm>
            <a:off x="4663440" y="3593592"/>
            <a:ext cx="6263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Prioridad para «Aulas que piensan» y «Proyectando Bienestar: Luces, Cámara y Reflexión».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822960" y="47365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850"/>
                </a:solidFill>
              </a:rPr>
              <a:t>Programas de enlace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3611880" y="4919472"/>
            <a:ext cx="822960" cy="0"/>
          </a:xfrm>
          <a:prstGeom prst="line">
            <a:avLst/>
          </a:prstGeom>
          <a:noFill/>
          <a:ln w="25400">
            <a:solidFill>
              <a:srgbClr val="002850"/>
            </a:solidFill>
            <a:prstDash val="solid"/>
            <a:tailEnd type="triangle"/>
          </a:ln>
        </p:spPr>
        <p:txBody>
          <a:bodyPr/>
          <a:lstStyle/>
          <a:p>
            <a:endParaRPr lang="es-ES" sz="2400"/>
          </a:p>
        </p:txBody>
      </p:sp>
      <p:sp>
        <p:nvSpPr>
          <p:cNvPr id="19" name="Text 16"/>
          <p:cNvSpPr/>
          <p:nvPr/>
        </p:nvSpPr>
        <p:spPr>
          <a:xfrm>
            <a:off x="4663440" y="4709160"/>
            <a:ext cx="6263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D2939"/>
                </a:solidFill>
              </a:rPr>
              <a:t>Preferencia para programas de enlace y formación.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2011680" y="5897880"/>
            <a:ext cx="8138160" cy="329184"/>
          </a:xfrm>
          <a:prstGeom prst="roundRect">
            <a:avLst/>
          </a:prstGeom>
          <a:solidFill>
            <a:srgbClr val="FDE8EA"/>
          </a:solidFill>
          <a:ln>
            <a:solidFill>
              <a:srgbClr val="F5C2C6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62B32"/>
                </a:solidFill>
              </a:rPr>
              <a:t>Ambos proyectos de bienestar socioemocional se enfocan especialmente en 1.º y 2.º de ESO.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13C4530B8E41C49A808CD1CFA8F7FCE" ma:contentTypeVersion="3" ma:contentTypeDescription="Crear nuevo documento." ma:contentTypeScope="" ma:versionID="e647e1811e0a441b4f1be4e077dbb916">
  <xsd:schema xmlns:xsd="http://www.w3.org/2001/XMLSchema" xmlns:xs="http://www.w3.org/2001/XMLSchema" xmlns:p="http://schemas.microsoft.com/office/2006/metadata/properties" xmlns:ns2="ddca1a4a-1dbd-4724-9c26-88d616927b07" targetNamespace="http://schemas.microsoft.com/office/2006/metadata/properties" ma:root="true" ma:fieldsID="67749cb9b7e01eedef9b3e8a2f074762" ns2:_="">
    <xsd:import namespace="ddca1a4a-1dbd-4724-9c26-88d616927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a1a4a-1dbd-4724-9c26-88d616927b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08DC67C-154B-4760-96FB-5AF27E8C7C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a1a4a-1dbd-4724-9c26-88d616927b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8B2891-5A25-414F-A608-4BECF5F873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5BD1C8-B342-4E7C-AA1F-48F8D373E668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ddca1a4a-1dbd-4724-9c26-88d616927b07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1557</Words>
  <Application>Microsoft Office PowerPoint</Application>
  <PresentationFormat>Panorámica</PresentationFormat>
  <Paragraphs>375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Junta de Comunidades de Castilla-La Mancha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piloto en centros educativos de singular complejidad</dc:title>
  <dc:subject>Programa piloto en centros educativos de singular complejidad</dc:subject>
  <dc:creator>OpenAI</dc:creator>
  <cp:lastModifiedBy>Maria Dolores Perez Pintado</cp:lastModifiedBy>
  <cp:revision>4</cp:revision>
  <dcterms:created xsi:type="dcterms:W3CDTF">2026-07-13T15:25:34Z</dcterms:created>
  <dcterms:modified xsi:type="dcterms:W3CDTF">2026-07-14T08:40:29Z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0x010100213C4530B8E41C49A808CD1CFA8F7FCE</vt:lpwstr>
  </property>
</Properties>
</file>